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Default Extension="bin" ContentType="application/vnd.openxmlformats-officedocument.oleObject"/>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7" r:id="rId2"/>
    <p:sldId id="272" r:id="rId3"/>
    <p:sldId id="280" r:id="rId4"/>
    <p:sldId id="303" r:id="rId5"/>
    <p:sldId id="297" r:id="rId6"/>
    <p:sldId id="298" r:id="rId7"/>
    <p:sldId id="299" r:id="rId8"/>
    <p:sldId id="266" r:id="rId9"/>
    <p:sldId id="302" r:id="rId10"/>
    <p:sldId id="263" r:id="rId11"/>
    <p:sldId id="265"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showPr>
  <p:clrMru>
    <a:srgbClr val="99CCFF"/>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showOutlineIcons="0">
    <p:restoredLeft sz="16327" autoAdjust="0"/>
    <p:restoredTop sz="94660"/>
  </p:normalViewPr>
  <p:slideViewPr>
    <p:cSldViewPr>
      <p:cViewPr>
        <p:scale>
          <a:sx n="75" d="100"/>
          <a:sy n="75" d="100"/>
        </p:scale>
        <p:origin x="-906" y="-7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8" Type="http://schemas.openxmlformats.org/officeDocument/2006/relationships/image" Target="../media/image9.wmf"/><Relationship Id="rId3" Type="http://schemas.openxmlformats.org/officeDocument/2006/relationships/image" Target="../media/image4.wmf"/><Relationship Id="rId7" Type="http://schemas.openxmlformats.org/officeDocument/2006/relationships/image" Target="../media/image8.wmf"/><Relationship Id="rId2" Type="http://schemas.openxmlformats.org/officeDocument/2006/relationships/image" Target="../media/image3.wmf"/><Relationship Id="rId1" Type="http://schemas.openxmlformats.org/officeDocument/2006/relationships/image" Target="../media/image2.wmf"/><Relationship Id="rId6" Type="http://schemas.openxmlformats.org/officeDocument/2006/relationships/image" Target="../media/image7.wmf"/><Relationship Id="rId5" Type="http://schemas.openxmlformats.org/officeDocument/2006/relationships/image" Target="../media/image6.wmf"/><Relationship Id="rId4" Type="http://schemas.openxmlformats.org/officeDocument/2006/relationships/image" Target="../media/image5.wmf"/></Relationships>
</file>

<file path=ppt/drawings/_rels/vmlDrawing2.vml.rels><?xml version="1.0" encoding="UTF-8" standalone="yes"?>
<Relationships xmlns="http://schemas.openxmlformats.org/package/2006/relationships"><Relationship Id="rId8" Type="http://schemas.openxmlformats.org/officeDocument/2006/relationships/image" Target="../media/image16.wmf"/><Relationship Id="rId3" Type="http://schemas.openxmlformats.org/officeDocument/2006/relationships/image" Target="../media/image12.wmf"/><Relationship Id="rId7" Type="http://schemas.openxmlformats.org/officeDocument/2006/relationships/image" Target="../media/image15.wmf"/><Relationship Id="rId2" Type="http://schemas.openxmlformats.org/officeDocument/2006/relationships/image" Target="../media/image5.wmf"/><Relationship Id="rId1" Type="http://schemas.openxmlformats.org/officeDocument/2006/relationships/image" Target="../media/image11.wmf"/><Relationship Id="rId6" Type="http://schemas.openxmlformats.org/officeDocument/2006/relationships/image" Target="../media/image14.wmf"/><Relationship Id="rId5" Type="http://schemas.openxmlformats.org/officeDocument/2006/relationships/image" Target="../media/image7.wmf"/><Relationship Id="rId10" Type="http://schemas.openxmlformats.org/officeDocument/2006/relationships/image" Target="../media/image18.wmf"/><Relationship Id="rId4" Type="http://schemas.openxmlformats.org/officeDocument/2006/relationships/image" Target="../media/image13.wmf"/><Relationship Id="rId9" Type="http://schemas.openxmlformats.org/officeDocument/2006/relationships/image" Target="../media/image17.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20.wmf"/><Relationship Id="rId1" Type="http://schemas.openxmlformats.org/officeDocument/2006/relationships/image" Target="../media/image19.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22.wmf"/><Relationship Id="rId1" Type="http://schemas.openxmlformats.org/officeDocument/2006/relationships/image" Target="../media/image21.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A2B65F3-C909-4913-925F-83C4FD18E043}" type="datetimeFigureOut">
              <a:rPr lang="en-US" smtClean="0"/>
              <a:pPr/>
              <a:t>9/15/2013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86C32EC-92C4-42E2-BFDF-35E6AD80B85A}"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68D001F-D6EF-46DE-B656-2E4B0D292356}" type="slidenum">
              <a:rPr lang="en-US" smtClean="0"/>
              <a:pPr/>
              <a:t>3</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68D001F-D6EF-46DE-B656-2E4B0D292356}" type="slidenum">
              <a:rPr lang="en-US" smtClean="0"/>
              <a:pPr/>
              <a:t>4</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68D001F-D6EF-46DE-B656-2E4B0D292356}" type="slidenum">
              <a:rPr lang="en-US" smtClean="0"/>
              <a:pPr/>
              <a:t>5</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68D001F-D6EF-46DE-B656-2E4B0D292356}" type="slidenum">
              <a:rPr lang="en-US" smtClean="0"/>
              <a:pPr/>
              <a:t>6</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68D001F-D6EF-46DE-B656-2E4B0D292356}" type="slidenum">
              <a:rPr lang="en-US" smtClean="0"/>
              <a:pPr/>
              <a:t>7</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043B084-FF61-482D-A274-26505D1EA37F}" type="datetimeFigureOut">
              <a:rPr lang="en-US" smtClean="0"/>
              <a:pPr/>
              <a:t>9/15/2013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F596DE-ECE2-478E-BCB5-218A823F632C}"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043B084-FF61-482D-A274-26505D1EA37F}" type="datetimeFigureOut">
              <a:rPr lang="en-US" smtClean="0"/>
              <a:pPr/>
              <a:t>9/15/2013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F596DE-ECE2-478E-BCB5-218A823F632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043B084-FF61-482D-A274-26505D1EA37F}" type="datetimeFigureOut">
              <a:rPr lang="en-US" smtClean="0"/>
              <a:pPr/>
              <a:t>9/15/2013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F596DE-ECE2-478E-BCB5-218A823F632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043B084-FF61-482D-A274-26505D1EA37F}" type="datetimeFigureOut">
              <a:rPr lang="en-US" smtClean="0"/>
              <a:pPr/>
              <a:t>9/15/2013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F596DE-ECE2-478E-BCB5-218A823F632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043B084-FF61-482D-A274-26505D1EA37F}" type="datetimeFigureOut">
              <a:rPr lang="en-US" smtClean="0"/>
              <a:pPr/>
              <a:t>9/15/2013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F596DE-ECE2-478E-BCB5-218A823F632C}"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043B084-FF61-482D-A274-26505D1EA37F}" type="datetimeFigureOut">
              <a:rPr lang="en-US" smtClean="0"/>
              <a:pPr/>
              <a:t>9/15/2013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F596DE-ECE2-478E-BCB5-218A823F632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043B084-FF61-482D-A274-26505D1EA37F}" type="datetimeFigureOut">
              <a:rPr lang="en-US" smtClean="0"/>
              <a:pPr/>
              <a:t>9/15/2013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7F596DE-ECE2-478E-BCB5-218A823F632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043B084-FF61-482D-A274-26505D1EA37F}" type="datetimeFigureOut">
              <a:rPr lang="en-US" smtClean="0"/>
              <a:pPr/>
              <a:t>9/15/2013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7F596DE-ECE2-478E-BCB5-218A823F632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043B084-FF61-482D-A274-26505D1EA37F}" type="datetimeFigureOut">
              <a:rPr lang="en-US" smtClean="0"/>
              <a:pPr/>
              <a:t>9/15/2013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7F596DE-ECE2-478E-BCB5-218A823F632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043B084-FF61-482D-A274-26505D1EA37F}" type="datetimeFigureOut">
              <a:rPr lang="en-US" smtClean="0"/>
              <a:pPr/>
              <a:t>9/15/2013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F596DE-ECE2-478E-BCB5-218A823F632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043B084-FF61-482D-A274-26505D1EA37F}" type="datetimeFigureOut">
              <a:rPr lang="en-US" smtClean="0"/>
              <a:pPr/>
              <a:t>9/15/2013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F596DE-ECE2-478E-BCB5-218A823F632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043B084-FF61-482D-A274-26505D1EA37F}" type="datetimeFigureOut">
              <a:rPr lang="en-US" smtClean="0"/>
              <a:pPr/>
              <a:t>9/15/2013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7F596DE-ECE2-478E-BCB5-218A823F632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oleObject" Target="../embeddings/oleObject5.bin"/><Relationship Id="rId13" Type="http://schemas.openxmlformats.org/officeDocument/2006/relationships/image" Target="../media/image10.emf"/><Relationship Id="rId3" Type="http://schemas.openxmlformats.org/officeDocument/2006/relationships/notesSlide" Target="../notesSlides/notesSlide4.xml"/><Relationship Id="rId7" Type="http://schemas.openxmlformats.org/officeDocument/2006/relationships/oleObject" Target="../embeddings/oleObject4.bin"/><Relationship Id="rId12" Type="http://schemas.openxmlformats.org/officeDocument/2006/relationships/oleObject" Target="../embeddings/oleObject9.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oleObject3.bin"/><Relationship Id="rId11" Type="http://schemas.openxmlformats.org/officeDocument/2006/relationships/oleObject" Target="../embeddings/oleObject8.bin"/><Relationship Id="rId5" Type="http://schemas.openxmlformats.org/officeDocument/2006/relationships/oleObject" Target="../embeddings/oleObject2.bin"/><Relationship Id="rId10" Type="http://schemas.openxmlformats.org/officeDocument/2006/relationships/oleObject" Target="../embeddings/oleObject7.bin"/><Relationship Id="rId4" Type="http://schemas.openxmlformats.org/officeDocument/2006/relationships/oleObject" Target="../embeddings/oleObject1.bin"/><Relationship Id="rId9" Type="http://schemas.openxmlformats.org/officeDocument/2006/relationships/oleObject" Target="../embeddings/oleObject6.bin"/></Relationships>
</file>

<file path=ppt/slides/_rels/slide7.xml.rels><?xml version="1.0" encoding="UTF-8" standalone="yes"?>
<Relationships xmlns="http://schemas.openxmlformats.org/package/2006/relationships"><Relationship Id="rId8" Type="http://schemas.openxmlformats.org/officeDocument/2006/relationships/oleObject" Target="../embeddings/oleObject14.bin"/><Relationship Id="rId13" Type="http://schemas.openxmlformats.org/officeDocument/2006/relationships/oleObject" Target="../embeddings/oleObject19.bin"/><Relationship Id="rId3" Type="http://schemas.openxmlformats.org/officeDocument/2006/relationships/notesSlide" Target="../notesSlides/notesSlide5.xml"/><Relationship Id="rId7" Type="http://schemas.openxmlformats.org/officeDocument/2006/relationships/oleObject" Target="../embeddings/oleObject13.bin"/><Relationship Id="rId12" Type="http://schemas.openxmlformats.org/officeDocument/2006/relationships/oleObject" Target="../embeddings/oleObject18.bin"/><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oleObject" Target="../embeddings/oleObject12.bin"/><Relationship Id="rId11" Type="http://schemas.openxmlformats.org/officeDocument/2006/relationships/oleObject" Target="../embeddings/oleObject17.bin"/><Relationship Id="rId5" Type="http://schemas.openxmlformats.org/officeDocument/2006/relationships/oleObject" Target="../embeddings/oleObject11.bin"/><Relationship Id="rId15" Type="http://schemas.openxmlformats.org/officeDocument/2006/relationships/oleObject" Target="../embeddings/oleObject21.bin"/><Relationship Id="rId10" Type="http://schemas.openxmlformats.org/officeDocument/2006/relationships/oleObject" Target="../embeddings/oleObject16.bin"/><Relationship Id="rId4" Type="http://schemas.openxmlformats.org/officeDocument/2006/relationships/oleObject" Target="../embeddings/oleObject10.bin"/><Relationship Id="rId9" Type="http://schemas.openxmlformats.org/officeDocument/2006/relationships/oleObject" Target="../embeddings/oleObject15.bin"/><Relationship Id="rId14" Type="http://schemas.openxmlformats.org/officeDocument/2006/relationships/oleObject" Target="../embeddings/oleObject20.bin"/></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22.bin"/><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oleObject" Target="../embeddings/oleObject23.bin"/></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vmlDrawing" Target="../drawings/vmlDrawing4.vml"/><Relationship Id="rId5" Type="http://schemas.openxmlformats.org/officeDocument/2006/relationships/oleObject" Target="../embeddings/oleObject25.bin"/><Relationship Id="rId4" Type="http://schemas.openxmlformats.org/officeDocument/2006/relationships/oleObject" Target="../embeddings/oleObject24.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228600"/>
            <a:ext cx="7772400" cy="533399"/>
          </a:xfrm>
        </p:spPr>
        <p:txBody>
          <a:bodyPr>
            <a:normAutofit/>
          </a:bodyPr>
          <a:lstStyle/>
          <a:p>
            <a:r>
              <a:rPr lang="en-US" sz="2800" dirty="0" smtClean="0"/>
              <a:t>Welcome</a:t>
            </a:r>
            <a:endParaRPr lang="en-US" sz="2800" dirty="0"/>
          </a:p>
        </p:txBody>
      </p:sp>
      <p:sp>
        <p:nvSpPr>
          <p:cNvPr id="3" name="Subtitle 2"/>
          <p:cNvSpPr>
            <a:spLocks noGrp="1"/>
          </p:cNvSpPr>
          <p:nvPr>
            <p:ph type="subTitle" idx="1"/>
          </p:nvPr>
        </p:nvSpPr>
        <p:spPr>
          <a:xfrm>
            <a:off x="304800" y="762000"/>
            <a:ext cx="8686800" cy="5791200"/>
          </a:xfrm>
        </p:spPr>
        <p:txBody>
          <a:bodyPr>
            <a:noAutofit/>
          </a:bodyPr>
          <a:lstStyle/>
          <a:p>
            <a:pPr rtl="1">
              <a:lnSpc>
                <a:spcPct val="170000"/>
              </a:lnSpc>
            </a:pPr>
            <a:r>
              <a:rPr lang="ar-SA" sz="2200" dirty="0" smtClean="0">
                <a:solidFill>
                  <a:schemeClr val="tx1"/>
                </a:solidFill>
              </a:rPr>
              <a:t>أعزائي الطلبة والمستفيدين من المحاضرات الدراسية لجامعة ابن سينا الافتراضية </a:t>
            </a:r>
            <a:r>
              <a:rPr lang="en-US" sz="2200" dirty="0" err="1" smtClean="0">
                <a:solidFill>
                  <a:schemeClr val="tx1"/>
                </a:solidFill>
              </a:rPr>
              <a:t>Avecinna</a:t>
            </a:r>
            <a:r>
              <a:rPr lang="en-US" sz="2200" dirty="0" smtClean="0">
                <a:solidFill>
                  <a:schemeClr val="tx1"/>
                </a:solidFill>
              </a:rPr>
              <a:t> Virtual Campus </a:t>
            </a:r>
            <a:r>
              <a:rPr lang="ar-SA" sz="2200" dirty="0" smtClean="0">
                <a:solidFill>
                  <a:schemeClr val="tx1"/>
                </a:solidFill>
              </a:rPr>
              <a:t> السلام عليكم ورحمة الله وبركاته </a:t>
            </a:r>
            <a:r>
              <a:rPr lang="en-US" sz="2200" dirty="0" smtClean="0">
                <a:solidFill>
                  <a:schemeClr val="tx1"/>
                </a:solidFill>
              </a:rPr>
              <a:t/>
            </a:r>
            <a:br>
              <a:rPr lang="en-US" sz="2200" dirty="0" smtClean="0">
                <a:solidFill>
                  <a:schemeClr val="tx1"/>
                </a:solidFill>
              </a:rPr>
            </a:br>
            <a:r>
              <a:rPr lang="ar-SA" sz="2200" dirty="0" smtClean="0">
                <a:solidFill>
                  <a:schemeClr val="tx1"/>
                </a:solidFill>
              </a:rPr>
              <a:t>أنا الدكتور وائل عبد اللطيف كديمي  أستاذ الحسابات الكهرومغناطيسية </a:t>
            </a:r>
            <a:r>
              <a:rPr lang="en-US" sz="2200" dirty="0" smtClean="0">
                <a:solidFill>
                  <a:schemeClr val="tx1"/>
                </a:solidFill>
              </a:rPr>
              <a:t>Electromagnetic Computations </a:t>
            </a:r>
            <a:r>
              <a:rPr lang="ar-SA" sz="2200" dirty="0" smtClean="0">
                <a:solidFill>
                  <a:schemeClr val="tx1"/>
                </a:solidFill>
              </a:rPr>
              <a:t> في قسم الفيزياء / كلية العلوم / جامعة البصرة / جمهورية العراق . </a:t>
            </a:r>
            <a:r>
              <a:rPr lang="en-US" sz="2200" dirty="0" smtClean="0">
                <a:solidFill>
                  <a:schemeClr val="tx1"/>
                </a:solidFill>
              </a:rPr>
              <a:t/>
            </a:r>
            <a:br>
              <a:rPr lang="en-US" sz="2200" dirty="0" smtClean="0">
                <a:solidFill>
                  <a:schemeClr val="tx1"/>
                </a:solidFill>
              </a:rPr>
            </a:br>
            <a:r>
              <a:rPr lang="ar-SA" sz="2200" dirty="0" smtClean="0">
                <a:solidFill>
                  <a:schemeClr val="tx1"/>
                </a:solidFill>
              </a:rPr>
              <a:t>أنا المُعّد لمحاضرات هذا الفصل الدراسي ضمن برنامج التعليم الالكتروني لجامعة ابن سينا الافتراضية والذي يحمل عنوان الكهربائية والمغناطيسية الجزء الثاني</a:t>
            </a:r>
            <a:br>
              <a:rPr lang="ar-SA" sz="2200" dirty="0" smtClean="0">
                <a:solidFill>
                  <a:schemeClr val="tx1"/>
                </a:solidFill>
              </a:rPr>
            </a:br>
            <a:r>
              <a:rPr lang="ar-SA" sz="2200" dirty="0" smtClean="0">
                <a:solidFill>
                  <a:schemeClr val="tx1"/>
                </a:solidFill>
              </a:rPr>
              <a:t> </a:t>
            </a:r>
            <a:r>
              <a:rPr lang="en-US" sz="2200" dirty="0" smtClean="0">
                <a:solidFill>
                  <a:schemeClr val="tx1"/>
                </a:solidFill>
              </a:rPr>
              <a:t>Electricity and Magnetism – Part 2</a:t>
            </a:r>
            <a:r>
              <a:rPr lang="ar-SA" sz="2200" dirty="0" smtClean="0">
                <a:solidFill>
                  <a:schemeClr val="tx1"/>
                </a:solidFill>
              </a:rPr>
              <a:t> وهو أحد المواضيع الاجبارية لطلبة الصف الثاني لقسمي الفيزياء والرياضيات في كلية العلوم / جامعة البصرة  التي تعتمد نظام المقررات . </a:t>
            </a:r>
            <a:r>
              <a:rPr lang="en-US" sz="2200" dirty="0" smtClean="0">
                <a:solidFill>
                  <a:schemeClr val="tx1"/>
                </a:solidFill>
              </a:rPr>
              <a:t/>
            </a:r>
            <a:br>
              <a:rPr lang="en-US" sz="2200" dirty="0" smtClean="0">
                <a:solidFill>
                  <a:schemeClr val="tx1"/>
                </a:solidFill>
              </a:rPr>
            </a:br>
            <a:r>
              <a:rPr lang="ar-SA" sz="2200" dirty="0" smtClean="0">
                <a:solidFill>
                  <a:schemeClr val="tx1"/>
                </a:solidFill>
              </a:rPr>
              <a:t>أتمنى لكم إصغاءا ً مفيدا ً ومثمرا ً مع مواد هذا الفصل الدراسي.</a:t>
            </a:r>
            <a:endParaRPr lang="en-US" sz="2200" dirty="0" smtClean="0">
              <a:solidFill>
                <a:schemeClr val="tx1"/>
              </a:solidFill>
            </a:endParaRPr>
          </a:p>
          <a:p>
            <a:pPr rtl="1">
              <a:lnSpc>
                <a:spcPct val="170000"/>
              </a:lnSpc>
            </a:pPr>
            <a:r>
              <a:rPr lang="en-US" sz="1400" b="1" dirty="0" smtClean="0">
                <a:solidFill>
                  <a:schemeClr val="accent1"/>
                </a:solidFill>
              </a:rPr>
              <a:t>wailcomm@yahoo.com</a:t>
            </a:r>
          </a:p>
          <a:p>
            <a:pPr rtl="1">
              <a:lnSpc>
                <a:spcPct val="170000"/>
              </a:lnSpc>
            </a:pPr>
            <a:endParaRPr lang="en-US" sz="2200" dirty="0">
              <a:solidFill>
                <a:schemeClr val="tx1"/>
              </a:solidFill>
            </a:endParaRPr>
          </a:p>
        </p:txBody>
      </p:sp>
    </p:spTree>
  </p:cSld>
  <p:clrMapOvr>
    <a:masterClrMapping/>
  </p:clrMapOvr>
  <p:transition advTm="34515"/>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6019800"/>
          </a:xfrm>
        </p:spPr>
        <p:txBody>
          <a:bodyPr>
            <a:normAutofit/>
          </a:bodyPr>
          <a:lstStyle/>
          <a:p>
            <a:pPr algn="just" rtl="1">
              <a:lnSpc>
                <a:spcPct val="150000"/>
              </a:lnSpc>
              <a:buNone/>
            </a:pPr>
            <a:r>
              <a:rPr lang="en-US" sz="1800" b="1" dirty="0" smtClean="0">
                <a:solidFill>
                  <a:srgbClr val="00B0F0"/>
                </a:solidFill>
              </a:rPr>
              <a:t>                                               </a:t>
            </a:r>
            <a:r>
              <a:rPr lang="ar-SA" sz="1800" b="1" dirty="0" smtClean="0">
                <a:solidFill>
                  <a:srgbClr val="00B0F0"/>
                </a:solidFill>
              </a:rPr>
              <a:t>الخلاصة        </a:t>
            </a:r>
            <a:r>
              <a:rPr lang="en-US" sz="1800" b="1" dirty="0" smtClean="0">
                <a:solidFill>
                  <a:srgbClr val="00B0F0"/>
                </a:solidFill>
              </a:rPr>
              <a:t>Summary  </a:t>
            </a:r>
          </a:p>
          <a:p>
            <a:pPr algn="just" rtl="1">
              <a:lnSpc>
                <a:spcPct val="150000"/>
              </a:lnSpc>
            </a:pPr>
            <a:r>
              <a:rPr lang="ar-SA" sz="1600" b="1" dirty="0" smtClean="0"/>
              <a:t>تضمنت المحاضرة النقاط المهمة التالية :</a:t>
            </a:r>
          </a:p>
          <a:p>
            <a:pPr algn="just" rtl="1">
              <a:lnSpc>
                <a:spcPct val="150000"/>
              </a:lnSpc>
            </a:pPr>
            <a:endParaRPr lang="ar-SA" sz="1600" b="1" dirty="0" smtClean="0"/>
          </a:p>
          <a:p>
            <a:pPr algn="just" rtl="1">
              <a:lnSpc>
                <a:spcPct val="150000"/>
              </a:lnSpc>
            </a:pPr>
            <a:r>
              <a:rPr lang="ar-SA" sz="1600" b="1" dirty="0" smtClean="0"/>
              <a:t>حساب القوة الدافعة الكهربائية المحتثة لسلك موصل مستقيم طوله </a:t>
            </a:r>
            <a:r>
              <a:rPr lang="en-US" sz="1600" b="1" dirty="0" smtClean="0"/>
              <a:t>l</a:t>
            </a:r>
            <a:r>
              <a:rPr lang="ar-SA" sz="1600" b="1" dirty="0" smtClean="0"/>
              <a:t> عندما يكون اتجاه حركة السلك :</a:t>
            </a:r>
          </a:p>
          <a:p>
            <a:pPr algn="just" rtl="1">
              <a:lnSpc>
                <a:spcPct val="150000"/>
              </a:lnSpc>
              <a:buNone/>
            </a:pPr>
            <a:r>
              <a:rPr lang="ar-SA" sz="1600" b="1" dirty="0" smtClean="0"/>
              <a:t>               1 - عمودية على اتجاه المجال.</a:t>
            </a:r>
          </a:p>
          <a:p>
            <a:pPr algn="just" rtl="1">
              <a:lnSpc>
                <a:spcPct val="150000"/>
              </a:lnSpc>
              <a:buNone/>
            </a:pPr>
            <a:r>
              <a:rPr lang="ar-SA" sz="1600" b="1" dirty="0" smtClean="0"/>
              <a:t>               2-  تصنع زاوية مع اتجاه المجال .</a:t>
            </a:r>
            <a:r>
              <a:rPr lang="en-US" sz="1600" b="1" dirty="0" smtClean="0"/>
              <a:t> </a:t>
            </a:r>
            <a:endParaRPr lang="ar-SA" sz="1600" b="1" dirty="0" smtClean="0"/>
          </a:p>
          <a:p>
            <a:pPr algn="just" rtl="1">
              <a:lnSpc>
                <a:spcPct val="150000"/>
              </a:lnSpc>
            </a:pPr>
            <a:endParaRPr lang="ar-SA" sz="1600" b="1" dirty="0" smtClean="0"/>
          </a:p>
          <a:p>
            <a:pPr algn="just" rtl="1">
              <a:lnSpc>
                <a:spcPct val="150000"/>
              </a:lnSpc>
            </a:pPr>
            <a:r>
              <a:rPr lang="ar-SA" sz="1600" b="1" dirty="0" smtClean="0"/>
              <a:t>إيجاد شدة التيار الكهربي المحتث للسلك الموصل .</a:t>
            </a:r>
          </a:p>
          <a:p>
            <a:pPr algn="just" rtl="1">
              <a:lnSpc>
                <a:spcPct val="150000"/>
              </a:lnSpc>
            </a:pPr>
            <a:r>
              <a:rPr lang="ar-SA" sz="1600" b="1" dirty="0" smtClean="0"/>
              <a:t>ومعرفة القدرة الكهربائية المستنفذة في السلك الموصل. </a:t>
            </a:r>
            <a:endParaRPr lang="en-US" sz="1600" b="1" dirty="0" smtClean="0"/>
          </a:p>
          <a:p>
            <a:pPr algn="just" rtl="1">
              <a:lnSpc>
                <a:spcPct val="150000"/>
              </a:lnSpc>
            </a:pPr>
            <a:endParaRPr lang="en-US" sz="1600" b="1" dirty="0" smtClean="0"/>
          </a:p>
          <a:p>
            <a:pPr algn="just" rtl="1">
              <a:lnSpc>
                <a:spcPct val="150000"/>
              </a:lnSpc>
            </a:pPr>
            <a:r>
              <a:rPr lang="ar-SA" sz="1600" b="1" dirty="0" smtClean="0"/>
              <a:t>مثـــــــال (1):</a:t>
            </a:r>
          </a:p>
          <a:p>
            <a:pPr algn="just" rtl="1">
              <a:lnSpc>
                <a:spcPct val="150000"/>
              </a:lnSpc>
            </a:pPr>
            <a:r>
              <a:rPr lang="ar-SA" sz="1600" b="1" smtClean="0"/>
              <a:t>مثـــــــال (2):</a:t>
            </a:r>
            <a:endParaRPr lang="ar-SA" sz="1600" b="1" dirty="0" smtClean="0"/>
          </a:p>
          <a:p>
            <a:pPr algn="just" rtl="1">
              <a:lnSpc>
                <a:spcPct val="150000"/>
              </a:lnSpc>
            </a:pPr>
            <a:r>
              <a:rPr lang="ar-SA" sz="1600" b="1" dirty="0" smtClean="0"/>
              <a:t> أختبــــار. </a:t>
            </a:r>
            <a:endParaRPr lang="en-US" sz="1600" b="1" dirty="0"/>
          </a:p>
        </p:txBody>
      </p:sp>
    </p:spTree>
  </p:cSld>
  <p:clrMapOvr>
    <a:masterClrMapping/>
  </p:clrMapOvr>
  <p:transition advTm="21922"/>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Start Formative Assessment</a:t>
            </a:r>
            <a:endParaRPr lang="en-US" dirty="0"/>
          </a:p>
        </p:txBody>
      </p:sp>
      <p:sp>
        <p:nvSpPr>
          <p:cNvPr id="3" name="Content Placeholder 2"/>
          <p:cNvSpPr>
            <a:spLocks noGrp="1"/>
          </p:cNvSpPr>
          <p:nvPr>
            <p:ph idx="1"/>
          </p:nvPr>
        </p:nvSpPr>
        <p:spPr/>
        <p:txBody>
          <a:bodyPr/>
          <a:lstStyle/>
          <a:p>
            <a:endParaRPr lang="en-US" dirty="0"/>
          </a:p>
        </p:txBody>
      </p:sp>
    </p:spTree>
  </p:cSld>
  <p:clrMapOvr>
    <a:masterClrMapping/>
  </p:clrMapOvr>
  <p:transition advTm="953"/>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2590800"/>
            <a:ext cx="8915400" cy="3154363"/>
          </a:xfrm>
        </p:spPr>
        <p:txBody>
          <a:bodyPr>
            <a:normAutofit/>
          </a:bodyPr>
          <a:lstStyle/>
          <a:p>
            <a:pPr algn="just" rtl="1">
              <a:lnSpc>
                <a:spcPct val="200000"/>
              </a:lnSpc>
            </a:pPr>
            <a:r>
              <a:rPr lang="ar-SA" sz="2400" b="1" dirty="0" smtClean="0"/>
              <a:t>المقدمة.</a:t>
            </a:r>
            <a:endParaRPr lang="en-US" sz="2400" b="1" dirty="0" smtClean="0"/>
          </a:p>
          <a:p>
            <a:pPr algn="just" rtl="1">
              <a:lnSpc>
                <a:spcPct val="200000"/>
              </a:lnSpc>
            </a:pPr>
            <a:r>
              <a:rPr lang="ar-SA" sz="2400" b="1" dirty="0" smtClean="0"/>
              <a:t>حساب الـ ق د ك المحتثة في سلك </a:t>
            </a:r>
            <a:r>
              <a:rPr lang="ar-SA" sz="2400" b="1" smtClean="0"/>
              <a:t>موصل.</a:t>
            </a:r>
            <a:endParaRPr lang="en-US" sz="2400" dirty="0" smtClean="0"/>
          </a:p>
          <a:p>
            <a:pPr algn="just" rtl="1">
              <a:lnSpc>
                <a:spcPct val="200000"/>
              </a:lnSpc>
            </a:pPr>
            <a:endParaRPr lang="ar-IQ" sz="2400" dirty="0" smtClean="0"/>
          </a:p>
        </p:txBody>
      </p:sp>
      <p:sp>
        <p:nvSpPr>
          <p:cNvPr id="2" name="Title 1"/>
          <p:cNvSpPr>
            <a:spLocks noGrp="1"/>
          </p:cNvSpPr>
          <p:nvPr>
            <p:ph type="title"/>
          </p:nvPr>
        </p:nvSpPr>
        <p:spPr>
          <a:xfrm>
            <a:off x="457200" y="274638"/>
            <a:ext cx="8229600" cy="2163762"/>
          </a:xfrm>
        </p:spPr>
        <p:txBody>
          <a:bodyPr>
            <a:noAutofit/>
          </a:bodyPr>
          <a:lstStyle/>
          <a:p>
            <a:pPr rtl="1"/>
            <a:r>
              <a:rPr lang="ar-IQ" sz="3600" b="1" dirty="0" smtClean="0">
                <a:solidFill>
                  <a:srgbClr val="FF0000"/>
                </a:solidFill>
              </a:rPr>
              <a:t>الفصل ال</a:t>
            </a:r>
            <a:r>
              <a:rPr lang="ar-SA" sz="3600" b="1" dirty="0" smtClean="0">
                <a:solidFill>
                  <a:srgbClr val="FF0000"/>
                </a:solidFill>
              </a:rPr>
              <a:t>ثالث</a:t>
            </a:r>
            <a:r>
              <a:rPr lang="ar-IQ" sz="3600" b="1" dirty="0" smtClean="0">
                <a:solidFill>
                  <a:srgbClr val="FF0000"/>
                </a:solidFill>
              </a:rPr>
              <a:t> </a:t>
            </a:r>
            <a:r>
              <a:rPr lang="en-US" sz="3600" b="1" dirty="0" smtClean="0">
                <a:solidFill>
                  <a:srgbClr val="FF0000"/>
                </a:solidFill>
              </a:rPr>
              <a:t> Chapter Three         </a:t>
            </a:r>
            <a:r>
              <a:rPr lang="en-US" sz="3600" b="1" dirty="0" smtClean="0"/>
              <a:t/>
            </a:r>
            <a:br>
              <a:rPr lang="en-US" sz="3600" b="1" dirty="0" smtClean="0"/>
            </a:br>
            <a:r>
              <a:rPr lang="ar-IQ" sz="3600" b="1" dirty="0" smtClean="0">
                <a:solidFill>
                  <a:schemeClr val="tx2"/>
                </a:solidFill>
              </a:rPr>
              <a:t> </a:t>
            </a:r>
            <a:r>
              <a:rPr lang="ar-IQ" sz="3600" b="1" dirty="0" smtClean="0">
                <a:solidFill>
                  <a:srgbClr val="00B0F0"/>
                </a:solidFill>
              </a:rPr>
              <a:t>ال</a:t>
            </a:r>
            <a:r>
              <a:rPr lang="ar-SA" sz="3600" b="1" dirty="0" smtClean="0">
                <a:solidFill>
                  <a:srgbClr val="00B0F0"/>
                </a:solidFill>
              </a:rPr>
              <a:t>حث الكهرومغناطيسي </a:t>
            </a:r>
            <a:br>
              <a:rPr lang="ar-SA" sz="3600" b="1" dirty="0" smtClean="0">
                <a:solidFill>
                  <a:srgbClr val="00B0F0"/>
                </a:solidFill>
              </a:rPr>
            </a:br>
            <a:r>
              <a:rPr lang="ar-SA" sz="3600" b="1" dirty="0" smtClean="0">
                <a:solidFill>
                  <a:srgbClr val="00B0F0"/>
                </a:solidFill>
              </a:rPr>
              <a:t> </a:t>
            </a:r>
            <a:r>
              <a:rPr lang="en-US" sz="3600" b="1" dirty="0" smtClean="0">
                <a:solidFill>
                  <a:srgbClr val="00B0F0"/>
                </a:solidFill>
              </a:rPr>
              <a:t>Electromagnetic Induction </a:t>
            </a:r>
            <a:r>
              <a:rPr lang="ar-SA" sz="3600" b="1" dirty="0" smtClean="0">
                <a:solidFill>
                  <a:srgbClr val="00B0F0"/>
                </a:solidFill>
              </a:rPr>
              <a:t/>
            </a:r>
            <a:br>
              <a:rPr lang="ar-SA" sz="3600" b="1" dirty="0" smtClean="0">
                <a:solidFill>
                  <a:srgbClr val="00B0F0"/>
                </a:solidFill>
              </a:rPr>
            </a:br>
            <a:r>
              <a:rPr lang="en-US" sz="3600" b="1" dirty="0" smtClean="0">
                <a:solidFill>
                  <a:srgbClr val="FF0000"/>
                </a:solidFill>
              </a:rPr>
              <a:t> Sequence:12</a:t>
            </a:r>
            <a:endParaRPr lang="en-US" sz="3600" dirty="0"/>
          </a:p>
        </p:txBody>
      </p:sp>
    </p:spTree>
  </p:cSld>
  <p:clrMapOvr>
    <a:masterClrMapping/>
  </p:clrMapOvr>
  <p:transition advTm="27031"/>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p>
            <a:pPr rtl="1"/>
            <a:r>
              <a:rPr lang="ar-IQ" sz="2400" b="1" dirty="0" smtClean="0">
                <a:solidFill>
                  <a:srgbClr val="00B0F0"/>
                </a:solidFill>
              </a:rPr>
              <a:t>ال</a:t>
            </a:r>
            <a:r>
              <a:rPr lang="ar-SA" sz="2400" b="1" dirty="0" smtClean="0">
                <a:solidFill>
                  <a:srgbClr val="00B0F0"/>
                </a:solidFill>
              </a:rPr>
              <a:t>مقدمة</a:t>
            </a:r>
            <a:endParaRPr lang="en-US" sz="3600" b="1" dirty="0">
              <a:solidFill>
                <a:srgbClr val="00B0F0"/>
              </a:solidFill>
            </a:endParaRPr>
          </a:p>
        </p:txBody>
      </p:sp>
      <p:sp>
        <p:nvSpPr>
          <p:cNvPr id="3" name="Content Placeholder 2"/>
          <p:cNvSpPr>
            <a:spLocks noGrp="1"/>
          </p:cNvSpPr>
          <p:nvPr>
            <p:ph idx="1"/>
          </p:nvPr>
        </p:nvSpPr>
        <p:spPr>
          <a:xfrm>
            <a:off x="381000" y="914400"/>
            <a:ext cx="8534400" cy="5562600"/>
          </a:xfrm>
        </p:spPr>
        <p:txBody>
          <a:bodyPr>
            <a:noAutofit/>
          </a:bodyPr>
          <a:lstStyle/>
          <a:p>
            <a:pPr algn="just" rtl="1">
              <a:lnSpc>
                <a:spcPct val="150000"/>
              </a:lnSpc>
            </a:pPr>
            <a:r>
              <a:rPr lang="ar-SA" sz="1800" b="1" dirty="0" smtClean="0"/>
              <a:t>قد بينا في المحاضرة الحادية عشر أنه اذا تحرك موصل مستقيم بسرعة عمودياً على مجال مغناطيسي منتظم عمودي على مستوي الورقة فأن كل شحنة في الموصل تتأثر بقوة مغناطيسية مقدارها </a:t>
            </a:r>
            <a:r>
              <a:rPr lang="en-US" sz="1800" b="1" dirty="0" smtClean="0"/>
              <a:t>( F</a:t>
            </a:r>
            <a:r>
              <a:rPr lang="en-US" sz="1800" b="1" baseline="-25000" dirty="0" smtClean="0"/>
              <a:t>M</a:t>
            </a:r>
            <a:r>
              <a:rPr lang="en-US" sz="1800" b="1" dirty="0" smtClean="0"/>
              <a:t>=</a:t>
            </a:r>
            <a:r>
              <a:rPr lang="en-US" sz="1800" b="1" dirty="0" err="1" smtClean="0"/>
              <a:t>evB</a:t>
            </a:r>
            <a:r>
              <a:rPr lang="en-US" sz="1800" b="1" dirty="0" smtClean="0"/>
              <a:t> )</a:t>
            </a:r>
            <a:r>
              <a:rPr lang="ar-SA" sz="1800" b="1" dirty="0" smtClean="0"/>
              <a:t> ويكون اتجاهها من </a:t>
            </a:r>
            <a:r>
              <a:rPr lang="en-US" sz="1800" b="1" dirty="0" smtClean="0"/>
              <a:t>a</a:t>
            </a:r>
            <a:r>
              <a:rPr lang="ar-SA" sz="1800" b="1" dirty="0" smtClean="0"/>
              <a:t> إلى </a:t>
            </a:r>
            <a:r>
              <a:rPr lang="en-US" sz="1800" b="1" dirty="0" smtClean="0"/>
              <a:t>b</a:t>
            </a:r>
            <a:r>
              <a:rPr lang="ar-SA" sz="1800" b="1" dirty="0" smtClean="0"/>
              <a:t> بالنسبة إلى الشحنات السالبة. وأن هذه الشحنات تتحرك بفعل هذه القوة المغناطيسية نحو الأسفل فيزداد تركيزها وبنفس الوقت يزداد تركيز الشحنات الأخرى في الأعلى (وهذا يعني تولد تيار كهربائي) وهي النقطة المهمة.</a:t>
            </a:r>
            <a:endParaRPr lang="en-US" sz="1800" b="1" dirty="0" smtClean="0"/>
          </a:p>
          <a:p>
            <a:pPr algn="just" rtl="1">
              <a:lnSpc>
                <a:spcPct val="150000"/>
              </a:lnSpc>
            </a:pPr>
            <a:r>
              <a:rPr lang="ar-SA" sz="1800" b="1" dirty="0" smtClean="0"/>
              <a:t>أن تراكم الشحنات الموجبة في طرف والسالبة في الطرف الآخر سيولد مجالاً كهربائياً غير أستاتيكي </a:t>
            </a:r>
            <a:r>
              <a:rPr lang="en-US" sz="1800" b="1" dirty="0" smtClean="0"/>
              <a:t> </a:t>
            </a:r>
            <a:r>
              <a:rPr lang="ar-SA" sz="1800" b="1" dirty="0" smtClean="0"/>
              <a:t> وباتجاه   (من </a:t>
            </a:r>
            <a:r>
              <a:rPr lang="en-US" sz="1800" b="1" dirty="0" smtClean="0"/>
              <a:t>a</a:t>
            </a:r>
            <a:r>
              <a:rPr lang="ar-SA" sz="1800" b="1" dirty="0" smtClean="0"/>
              <a:t> إلى </a:t>
            </a:r>
            <a:r>
              <a:rPr lang="en-US" sz="1800" b="1" dirty="0" smtClean="0"/>
              <a:t>b</a:t>
            </a:r>
            <a:r>
              <a:rPr lang="ar-SA" sz="1800" b="1" dirty="0" smtClean="0"/>
              <a:t>،).  يكون الإلكترون واقع تحت تأثير قوتين هما :-</a:t>
            </a:r>
            <a:endParaRPr lang="en-US" sz="1800" b="1" dirty="0" smtClean="0"/>
          </a:p>
          <a:p>
            <a:pPr algn="just" rtl="1">
              <a:lnSpc>
                <a:spcPct val="150000"/>
              </a:lnSpc>
            </a:pPr>
            <a:r>
              <a:rPr lang="ar-SA" sz="1800" b="1" dirty="0" smtClean="0"/>
              <a:t>1-القوة المغناطيسية نحو الأسفل  </a:t>
            </a:r>
            <a:r>
              <a:rPr lang="en-US" sz="1800" b="1" dirty="0" smtClean="0"/>
              <a:t>(F</a:t>
            </a:r>
            <a:r>
              <a:rPr lang="en-US" sz="1800" b="1" baseline="-25000" dirty="0" smtClean="0"/>
              <a:t>M</a:t>
            </a:r>
            <a:r>
              <a:rPr lang="en-US" sz="1800" b="1" dirty="0" smtClean="0"/>
              <a:t>=</a:t>
            </a:r>
            <a:r>
              <a:rPr lang="en-US" sz="1800" b="1" dirty="0" err="1" smtClean="0"/>
              <a:t>evB</a:t>
            </a:r>
            <a:r>
              <a:rPr lang="en-US" sz="1800" b="1" dirty="0" smtClean="0"/>
              <a:t>)</a:t>
            </a:r>
            <a:r>
              <a:rPr lang="ar-SA" sz="1800" b="1" dirty="0" smtClean="0"/>
              <a:t>.</a:t>
            </a:r>
            <a:endParaRPr lang="en-US" sz="1800" b="1" dirty="0" smtClean="0"/>
          </a:p>
          <a:p>
            <a:pPr algn="just" rtl="1">
              <a:lnSpc>
                <a:spcPct val="150000"/>
              </a:lnSpc>
            </a:pPr>
            <a:r>
              <a:rPr lang="ar-SA" sz="1800" b="1" dirty="0" smtClean="0"/>
              <a:t>2-القوة الكهربائية نحو الأعلى      </a:t>
            </a:r>
            <a:r>
              <a:rPr lang="en-US" sz="1800" b="1" dirty="0" smtClean="0"/>
              <a:t>(F</a:t>
            </a:r>
            <a:r>
              <a:rPr lang="en-US" sz="1800" b="1" baseline="-25000" dirty="0" smtClean="0"/>
              <a:t>E</a:t>
            </a:r>
            <a:r>
              <a:rPr lang="en-US" sz="1800" b="1" dirty="0" smtClean="0"/>
              <a:t>=</a:t>
            </a:r>
            <a:r>
              <a:rPr lang="en-US" sz="1800" b="1" dirty="0" err="1" smtClean="0"/>
              <a:t>eE</a:t>
            </a:r>
            <a:r>
              <a:rPr lang="en-US" sz="1800" b="1" dirty="0" smtClean="0"/>
              <a:t>)</a:t>
            </a:r>
            <a:r>
              <a:rPr lang="ar-SA" sz="1800" b="1" dirty="0" smtClean="0"/>
              <a:t>.  </a:t>
            </a:r>
            <a:endParaRPr lang="en-US" sz="1800" b="1" dirty="0" smtClean="0"/>
          </a:p>
          <a:p>
            <a:pPr algn="just" rtl="1">
              <a:lnSpc>
                <a:spcPct val="150000"/>
              </a:lnSpc>
            </a:pPr>
            <a:r>
              <a:rPr lang="ar-SA" sz="1800" b="1" dirty="0" smtClean="0"/>
              <a:t>باستمرار حركة الموصل يزداد تركيز الشحنات في طرفي الموصل وعليه تزداد </a:t>
            </a:r>
            <a:r>
              <a:rPr lang="en-US" sz="1800" b="1" dirty="0" smtClean="0"/>
              <a:t>E</a:t>
            </a:r>
            <a:r>
              <a:rPr lang="ar-SA" sz="1800" b="1" dirty="0" smtClean="0"/>
              <a:t> وتبعاً لذلك تزداد </a:t>
            </a:r>
            <a:r>
              <a:rPr lang="en-US" sz="1800" b="1" dirty="0" smtClean="0"/>
              <a:t>F</a:t>
            </a:r>
            <a:r>
              <a:rPr lang="en-US" sz="1800" b="1" baseline="-25000" dirty="0" smtClean="0"/>
              <a:t>E</a:t>
            </a:r>
            <a:r>
              <a:rPr lang="ar-SA" sz="1800" b="1" dirty="0" smtClean="0"/>
              <a:t>، أما القوة المغناطيسية </a:t>
            </a:r>
            <a:r>
              <a:rPr lang="en-US" sz="1800" b="1" dirty="0" smtClean="0"/>
              <a:t>F</a:t>
            </a:r>
            <a:r>
              <a:rPr lang="en-US" sz="1800" b="1" baseline="-25000" dirty="0" smtClean="0"/>
              <a:t>M</a:t>
            </a:r>
            <a:r>
              <a:rPr lang="ar-SA" sz="1800" b="1" dirty="0" smtClean="0"/>
              <a:t> فتبقى ثابتة مادام</a:t>
            </a:r>
            <a:r>
              <a:rPr lang="en-US" sz="1800" b="1" dirty="0" smtClean="0"/>
              <a:t> </a:t>
            </a:r>
            <a:r>
              <a:rPr lang="ar-SA" sz="1800" b="1" dirty="0" smtClean="0"/>
              <a:t>المجال المغناطيسي وسرعة الالكترون ثابتيين من حيث المقدار والاتجاه. </a:t>
            </a:r>
          </a:p>
          <a:p>
            <a:pPr algn="just" rtl="1">
              <a:lnSpc>
                <a:spcPct val="150000"/>
              </a:lnSpc>
              <a:buNone/>
            </a:pPr>
            <a:endParaRPr lang="en-US" sz="2000" b="1" dirty="0" smtClean="0"/>
          </a:p>
        </p:txBody>
      </p:sp>
      <p:sp>
        <p:nvSpPr>
          <p:cNvPr id="87043" name="Rectangle 3"/>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87044" name="Rectangle 4"/>
          <p:cNvSpPr>
            <a:spLocks noChangeArrowheads="1"/>
          </p:cNvSpPr>
          <p:nvPr/>
        </p:nvSpPr>
        <p:spPr bwMode="auto">
          <a:xfrm>
            <a:off x="0" y="1809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Tree>
  </p:cSld>
  <p:clrMapOvr>
    <a:masterClrMapping/>
  </p:clrMapOvr>
  <p:transition advTm="114937"/>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838200"/>
          </a:xfrm>
        </p:spPr>
        <p:txBody>
          <a:bodyPr>
            <a:noAutofit/>
          </a:bodyPr>
          <a:lstStyle/>
          <a:p>
            <a:pPr rtl="1"/>
            <a:r>
              <a:rPr lang="ar-SA" sz="2000" b="1" dirty="0" smtClean="0">
                <a:solidFill>
                  <a:srgbClr val="00B0F0"/>
                </a:solidFill>
              </a:rPr>
              <a:t>حساب الـ ق د ك المحتثة في سلك موصل</a:t>
            </a:r>
            <a:br>
              <a:rPr lang="ar-SA" sz="2000" b="1" dirty="0" smtClean="0">
                <a:solidFill>
                  <a:srgbClr val="00B0F0"/>
                </a:solidFill>
              </a:rPr>
            </a:br>
            <a:r>
              <a:rPr lang="en-US" sz="2400" b="1" dirty="0" smtClean="0">
                <a:solidFill>
                  <a:srgbClr val="00B0F0"/>
                </a:solidFill>
              </a:rPr>
              <a:t>EMF Induced in a Moving Conductor</a:t>
            </a:r>
            <a:endParaRPr lang="en-US" sz="2000" b="1" dirty="0">
              <a:solidFill>
                <a:srgbClr val="00B0F0"/>
              </a:solidFill>
            </a:endParaRPr>
          </a:p>
        </p:txBody>
      </p:sp>
      <p:sp>
        <p:nvSpPr>
          <p:cNvPr id="3" name="Content Placeholder 2"/>
          <p:cNvSpPr>
            <a:spLocks noGrp="1"/>
          </p:cNvSpPr>
          <p:nvPr>
            <p:ph idx="1"/>
          </p:nvPr>
        </p:nvSpPr>
        <p:spPr>
          <a:xfrm>
            <a:off x="381000" y="914400"/>
            <a:ext cx="8534400" cy="5562600"/>
          </a:xfrm>
        </p:spPr>
        <p:txBody>
          <a:bodyPr>
            <a:noAutofit/>
          </a:bodyPr>
          <a:lstStyle/>
          <a:p>
            <a:pPr algn="just" rtl="1">
              <a:lnSpc>
                <a:spcPct val="200000"/>
              </a:lnSpc>
            </a:pPr>
            <a:r>
              <a:rPr lang="ar-SA" sz="1800" b="1" dirty="0" smtClean="0"/>
              <a:t>رغم أن فترة الحصول على التيار قصيرة جداً إلا أنه يمكن أن نجد وسيلة لجعل التيار يستمر مدة أطول وذلك بان ندع الموصل يتحرك على سكة مقفلة من مادة موصلة بحيث ستكمل الإلكترونات دورتها من </a:t>
            </a:r>
            <a:r>
              <a:rPr lang="en-US" sz="1800" b="1" dirty="0" smtClean="0"/>
              <a:t>b</a:t>
            </a:r>
            <a:r>
              <a:rPr lang="ar-SA" sz="1800" b="1" dirty="0" smtClean="0"/>
              <a:t> إلى </a:t>
            </a:r>
            <a:r>
              <a:rPr lang="en-US" sz="1800" b="1" dirty="0" smtClean="0"/>
              <a:t>a</a:t>
            </a:r>
            <a:r>
              <a:rPr lang="ar-SA" sz="1800" b="1" dirty="0" smtClean="0"/>
              <a:t> .</a:t>
            </a:r>
            <a:endParaRPr lang="en-US" sz="1800" b="1" dirty="0" smtClean="0"/>
          </a:p>
          <a:p>
            <a:pPr algn="just" rtl="1">
              <a:lnSpc>
                <a:spcPct val="200000"/>
              </a:lnSpc>
            </a:pPr>
            <a:r>
              <a:rPr lang="ar-SA" sz="1800" b="1" dirty="0" smtClean="0"/>
              <a:t>وللحصول على الصيغة الرياضية للقوة الدافعة الكهربائية المحتثة ( </a:t>
            </a:r>
            <a:r>
              <a:rPr lang="en-US" sz="1800" b="1" dirty="0" smtClean="0">
                <a:sym typeface="Symbol"/>
              </a:rPr>
              <a:t></a:t>
            </a:r>
            <a:r>
              <a:rPr lang="ar-SA" sz="1800" b="1" dirty="0" smtClean="0"/>
              <a:t> ) نقوم بتحريك السلك المستقيم الذي طوله (ℓ) مسافة (</a:t>
            </a:r>
            <a:r>
              <a:rPr lang="en-US" sz="1800" b="1" dirty="0" err="1" smtClean="0"/>
              <a:t>dx</a:t>
            </a:r>
            <a:r>
              <a:rPr lang="ar-SA" sz="1800" b="1" dirty="0" smtClean="0"/>
              <a:t>) في زمن (</a:t>
            </a:r>
            <a:r>
              <a:rPr lang="en-US" sz="1800" b="1" dirty="0" err="1" smtClean="0"/>
              <a:t>dt</a:t>
            </a:r>
            <a:r>
              <a:rPr lang="ar-SA" sz="1800" b="1" dirty="0" smtClean="0"/>
              <a:t>) فإنه يتولد في السلك (ق.د.ك) محتثة وكذلك تيار محتث (</a:t>
            </a:r>
            <a:r>
              <a:rPr lang="en-US" sz="1800" b="1" dirty="0" smtClean="0"/>
              <a:t>I </a:t>
            </a:r>
            <a:r>
              <a:rPr lang="ar-SA" sz="1800" b="1" dirty="0" smtClean="0"/>
              <a:t> ). </a:t>
            </a:r>
          </a:p>
          <a:p>
            <a:pPr algn="just" rtl="1">
              <a:lnSpc>
                <a:spcPct val="150000"/>
              </a:lnSpc>
              <a:buNone/>
            </a:pPr>
            <a:endParaRPr lang="en-US" sz="2000" b="1" dirty="0" smtClean="0"/>
          </a:p>
        </p:txBody>
      </p:sp>
      <p:sp>
        <p:nvSpPr>
          <p:cNvPr id="87043" name="Rectangle 3"/>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87044" name="Rectangle 4"/>
          <p:cNvSpPr>
            <a:spLocks noChangeArrowheads="1"/>
          </p:cNvSpPr>
          <p:nvPr/>
        </p:nvSpPr>
        <p:spPr bwMode="auto">
          <a:xfrm>
            <a:off x="0" y="1809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6" name="Picture 1" descr="Scan0107"/>
          <p:cNvPicPr>
            <a:picLocks noChangeAspect="1" noChangeArrowheads="1"/>
          </p:cNvPicPr>
          <p:nvPr/>
        </p:nvPicPr>
        <p:blipFill>
          <a:blip r:embed="rId3"/>
          <a:srcRect/>
          <a:stretch>
            <a:fillRect/>
          </a:stretch>
        </p:blipFill>
        <p:spPr bwMode="auto">
          <a:xfrm>
            <a:off x="1066800" y="3246437"/>
            <a:ext cx="4343400" cy="2925763"/>
          </a:xfrm>
          <a:prstGeom prst="rect">
            <a:avLst/>
          </a:prstGeom>
          <a:noFill/>
          <a:ln w="9525">
            <a:noFill/>
            <a:miter lim="800000"/>
            <a:headEnd/>
            <a:tailEnd/>
          </a:ln>
        </p:spPr>
      </p:pic>
      <p:sp>
        <p:nvSpPr>
          <p:cNvPr id="7" name="TextBox 6"/>
          <p:cNvSpPr txBox="1"/>
          <p:nvPr/>
        </p:nvSpPr>
        <p:spPr>
          <a:xfrm flipH="1">
            <a:off x="990600" y="6324600"/>
            <a:ext cx="4495800" cy="307777"/>
          </a:xfrm>
          <a:prstGeom prst="rect">
            <a:avLst/>
          </a:prstGeom>
          <a:noFill/>
        </p:spPr>
        <p:txBody>
          <a:bodyPr vert="horz" wrap="square" rtlCol="0">
            <a:spAutoFit/>
          </a:bodyPr>
          <a:lstStyle/>
          <a:p>
            <a:pPr algn="ctr" rtl="1"/>
            <a:r>
              <a:rPr lang="ar-SA" sz="1400" b="1" dirty="0" smtClean="0"/>
              <a:t>شكل(24): سلك موصل يتحرك في مجال مغناطيسي على حلقة موصلة.</a:t>
            </a:r>
          </a:p>
        </p:txBody>
      </p:sp>
    </p:spTree>
  </p:cSld>
  <p:clrMapOvr>
    <a:masterClrMapping/>
  </p:clrMapOvr>
  <p:transition advTm="84250"/>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304800"/>
            <a:ext cx="8839200" cy="6324600"/>
          </a:xfrm>
        </p:spPr>
        <p:txBody>
          <a:bodyPr>
            <a:noAutofit/>
          </a:bodyPr>
          <a:lstStyle/>
          <a:p>
            <a:pPr algn="just" rtl="1">
              <a:lnSpc>
                <a:spcPct val="150000"/>
              </a:lnSpc>
            </a:pPr>
            <a:r>
              <a:rPr lang="ar-SA" sz="1800" b="1" dirty="0" smtClean="0"/>
              <a:t>نلاحظ إن الشغل المبذول لتحريك السلك الموصل مسافة (</a:t>
            </a:r>
            <a:r>
              <a:rPr lang="en-US" sz="1800" b="1" dirty="0" err="1" smtClean="0"/>
              <a:t>dx</a:t>
            </a:r>
            <a:r>
              <a:rPr lang="ar-SA" sz="1800" b="1" dirty="0" smtClean="0"/>
              <a:t>) هو :-</a:t>
            </a:r>
            <a:endParaRPr lang="en-US" sz="1800" b="1" dirty="0" smtClean="0"/>
          </a:p>
          <a:p>
            <a:pPr algn="just">
              <a:lnSpc>
                <a:spcPct val="150000"/>
              </a:lnSpc>
            </a:pPr>
            <a:endParaRPr lang="ar-SA" sz="1800" b="1" dirty="0" smtClean="0"/>
          </a:p>
          <a:p>
            <a:pPr algn="just">
              <a:lnSpc>
                <a:spcPct val="150000"/>
              </a:lnSpc>
            </a:pPr>
            <a:r>
              <a:rPr lang="en-US" sz="1800" b="1" dirty="0" err="1" smtClean="0"/>
              <a:t>dW</a:t>
            </a:r>
            <a:r>
              <a:rPr lang="en-US" sz="1800" b="1" dirty="0" smtClean="0"/>
              <a:t> = F </a:t>
            </a:r>
            <a:r>
              <a:rPr lang="en-US" sz="1800" b="1" dirty="0" err="1" smtClean="0"/>
              <a:t>dx</a:t>
            </a:r>
            <a:r>
              <a:rPr lang="en-US" sz="1800" b="1" dirty="0" smtClean="0"/>
              <a:t>      ………………………………………(2)</a:t>
            </a:r>
          </a:p>
          <a:p>
            <a:pPr algn="just" rtl="1">
              <a:lnSpc>
                <a:spcPct val="150000"/>
              </a:lnSpc>
            </a:pPr>
            <a:r>
              <a:rPr lang="ar-SA" sz="1800" b="1" dirty="0" smtClean="0"/>
              <a:t>ومن تعريف السرعة فأنه :- </a:t>
            </a:r>
            <a:endParaRPr lang="en-US" sz="1800" b="1" dirty="0" smtClean="0"/>
          </a:p>
          <a:p>
            <a:pPr algn="just">
              <a:lnSpc>
                <a:spcPct val="150000"/>
              </a:lnSpc>
            </a:pPr>
            <a:r>
              <a:rPr lang="en-US" sz="1800" b="1" dirty="0" err="1" smtClean="0"/>
              <a:t>dx</a:t>
            </a:r>
            <a:r>
              <a:rPr lang="en-US" sz="1800" b="1" dirty="0" smtClean="0"/>
              <a:t> = v </a:t>
            </a:r>
            <a:r>
              <a:rPr lang="en-US" sz="1800" b="1" dirty="0" err="1" smtClean="0"/>
              <a:t>dt</a:t>
            </a:r>
            <a:r>
              <a:rPr lang="en-US" sz="1800" b="1" dirty="0" smtClean="0"/>
              <a:t>       ………………………………………(3)</a:t>
            </a:r>
          </a:p>
          <a:p>
            <a:pPr algn="just" rtl="1">
              <a:lnSpc>
                <a:spcPct val="150000"/>
              </a:lnSpc>
            </a:pPr>
            <a:r>
              <a:rPr lang="ar-SA" sz="1800" b="1" dirty="0" smtClean="0"/>
              <a:t> بتعويض المعادلتين </a:t>
            </a:r>
            <a:r>
              <a:rPr lang="en-US" sz="1800" b="1" dirty="0" smtClean="0"/>
              <a:t> F = I ℓ B </a:t>
            </a:r>
            <a:r>
              <a:rPr lang="ar-SA" sz="1800" b="1" dirty="0" smtClean="0"/>
              <a:t>و (3) في المعادلة (2) نجد إن</a:t>
            </a:r>
            <a:r>
              <a:rPr lang="en-US" sz="1800" b="1" dirty="0" smtClean="0"/>
              <a:t> </a:t>
            </a:r>
            <a:r>
              <a:rPr lang="ar-SA" sz="1800" b="1" dirty="0" smtClean="0"/>
              <a:t>:-</a:t>
            </a:r>
            <a:endParaRPr lang="en-US" sz="1800" b="1" dirty="0" smtClean="0"/>
          </a:p>
          <a:p>
            <a:pPr algn="just">
              <a:lnSpc>
                <a:spcPct val="150000"/>
              </a:lnSpc>
            </a:pPr>
            <a:r>
              <a:rPr lang="en-US" sz="1800" b="1" dirty="0" err="1" smtClean="0"/>
              <a:t>dW</a:t>
            </a:r>
            <a:r>
              <a:rPr lang="en-US" sz="1800" b="1" dirty="0" smtClean="0"/>
              <a:t> = I ℓ B v </a:t>
            </a:r>
            <a:r>
              <a:rPr lang="en-US" sz="1800" b="1" dirty="0" err="1" smtClean="0"/>
              <a:t>dt</a:t>
            </a:r>
            <a:r>
              <a:rPr lang="en-US" sz="1800" b="1" dirty="0" smtClean="0"/>
              <a:t>       ………………………………………(4)</a:t>
            </a:r>
          </a:p>
          <a:p>
            <a:pPr algn="just" rtl="1">
              <a:lnSpc>
                <a:spcPct val="150000"/>
              </a:lnSpc>
            </a:pPr>
            <a:r>
              <a:rPr lang="ar-SA" sz="1800" b="1" dirty="0" smtClean="0"/>
              <a:t>وحيث إن الشحنة التأثيرية التي تولدت خلال زمن (</a:t>
            </a:r>
            <a:r>
              <a:rPr lang="en-US" sz="1800" b="1" dirty="0" err="1" smtClean="0"/>
              <a:t>dt</a:t>
            </a:r>
            <a:r>
              <a:rPr lang="ar-SA" sz="1800" b="1" dirty="0" smtClean="0"/>
              <a:t>) هي:-</a:t>
            </a:r>
            <a:endParaRPr lang="en-US" sz="1800" b="1" dirty="0" smtClean="0"/>
          </a:p>
          <a:p>
            <a:pPr algn="just">
              <a:lnSpc>
                <a:spcPct val="150000"/>
              </a:lnSpc>
            </a:pPr>
            <a:r>
              <a:rPr lang="en-US" sz="1800" b="1" dirty="0" err="1" smtClean="0"/>
              <a:t>dq</a:t>
            </a:r>
            <a:r>
              <a:rPr lang="en-US" sz="1800" b="1" dirty="0" smtClean="0"/>
              <a:t> = I </a:t>
            </a:r>
            <a:r>
              <a:rPr lang="en-US" sz="1800" b="1" dirty="0" err="1" smtClean="0"/>
              <a:t>dt</a:t>
            </a:r>
            <a:r>
              <a:rPr lang="en-US" sz="1800" b="1" dirty="0" smtClean="0"/>
              <a:t>                   ………………………………………(5)</a:t>
            </a:r>
            <a:endParaRPr lang="ar-SA" sz="1800" b="1" dirty="0" smtClean="0"/>
          </a:p>
          <a:p>
            <a:pPr algn="just" rtl="1">
              <a:lnSpc>
                <a:spcPct val="150000"/>
              </a:lnSpc>
            </a:pPr>
            <a:endParaRPr lang="ar-SA" sz="1800" b="1" dirty="0" smtClean="0"/>
          </a:p>
          <a:p>
            <a:pPr algn="just" rtl="1">
              <a:lnSpc>
                <a:spcPct val="150000"/>
              </a:lnSpc>
            </a:pPr>
            <a:r>
              <a:rPr lang="ar-SA" sz="1800" b="1" dirty="0" smtClean="0"/>
              <a:t>بتعويض المعادلة (5) في المعادلة (4) نجد إن:-</a:t>
            </a:r>
            <a:endParaRPr lang="en-US" sz="1800" b="1" dirty="0" smtClean="0"/>
          </a:p>
          <a:p>
            <a:pPr algn="just">
              <a:lnSpc>
                <a:spcPct val="150000"/>
              </a:lnSpc>
            </a:pPr>
            <a:r>
              <a:rPr lang="en-US" sz="1800" b="1" dirty="0" err="1" smtClean="0"/>
              <a:t>dW</a:t>
            </a:r>
            <a:r>
              <a:rPr lang="en-US" sz="1800" b="1" dirty="0" smtClean="0"/>
              <a:t> = B ℓ v </a:t>
            </a:r>
            <a:r>
              <a:rPr lang="en-US" sz="1800" b="1" dirty="0" err="1" smtClean="0"/>
              <a:t>dq</a:t>
            </a:r>
            <a:r>
              <a:rPr lang="en-US" sz="1800" b="1" dirty="0" smtClean="0"/>
              <a:t>           ………………………………………(6)</a:t>
            </a:r>
          </a:p>
          <a:p>
            <a:pPr algn="just" rtl="1">
              <a:lnSpc>
                <a:spcPct val="150000"/>
              </a:lnSpc>
            </a:pPr>
            <a:endParaRPr lang="en-US" sz="1800" b="1" dirty="0" smtClean="0"/>
          </a:p>
        </p:txBody>
      </p:sp>
      <p:sp>
        <p:nvSpPr>
          <p:cNvPr id="87043" name="Rectangle 3"/>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87044" name="Rectangle 4"/>
          <p:cNvSpPr>
            <a:spLocks noChangeArrowheads="1"/>
          </p:cNvSpPr>
          <p:nvPr/>
        </p:nvSpPr>
        <p:spPr bwMode="auto">
          <a:xfrm>
            <a:off x="0" y="1809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Tree>
  </p:cSld>
  <p:clrMapOvr>
    <a:masterClrMapping/>
  </p:clrMapOvr>
  <p:transition advTm="69453"/>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304800"/>
            <a:ext cx="8839200" cy="6324600"/>
          </a:xfrm>
        </p:spPr>
        <p:txBody>
          <a:bodyPr>
            <a:noAutofit/>
          </a:bodyPr>
          <a:lstStyle/>
          <a:p>
            <a:pPr algn="just" rtl="1">
              <a:lnSpc>
                <a:spcPct val="150000"/>
              </a:lnSpc>
            </a:pPr>
            <a:r>
              <a:rPr lang="ar-SA" sz="1800" b="1" dirty="0" smtClean="0"/>
              <a:t>ومن المعروف ان القوة الدافعة الكهربائية المحتثة هي الشغل المبذول (</a:t>
            </a:r>
            <a:r>
              <a:rPr lang="en-US" sz="1800" b="1" dirty="0" err="1" smtClean="0"/>
              <a:t>dW</a:t>
            </a:r>
            <a:r>
              <a:rPr lang="ar-SA" sz="1800" b="1" dirty="0" smtClean="0"/>
              <a:t>) لنقل شحنة كهربائية (</a:t>
            </a:r>
            <a:r>
              <a:rPr lang="en-US" sz="1800" b="1" dirty="0" err="1" smtClean="0"/>
              <a:t>dq</a:t>
            </a:r>
            <a:r>
              <a:rPr lang="ar-SA" sz="1800" b="1" dirty="0" smtClean="0"/>
              <a:t>) :-</a:t>
            </a:r>
            <a:r>
              <a:rPr lang="en-US" sz="1800" dirty="0" smtClean="0"/>
              <a:t>                           </a:t>
            </a:r>
          </a:p>
          <a:p>
            <a:pPr algn="just">
              <a:lnSpc>
                <a:spcPct val="150000"/>
              </a:lnSpc>
            </a:pPr>
            <a:r>
              <a:rPr lang="en-US" sz="1800" dirty="0" smtClean="0"/>
              <a:t>                                        </a:t>
            </a:r>
            <a:r>
              <a:rPr lang="ar-SA" sz="1800" dirty="0" smtClean="0"/>
              <a:t>                    </a:t>
            </a:r>
            <a:r>
              <a:rPr lang="en-US" sz="1800" dirty="0" smtClean="0"/>
              <a:t>  ………………………………………(7)</a:t>
            </a:r>
          </a:p>
          <a:p>
            <a:pPr algn="just">
              <a:lnSpc>
                <a:spcPct val="150000"/>
              </a:lnSpc>
            </a:pPr>
            <a:endParaRPr lang="en-US" sz="1800" dirty="0" smtClean="0"/>
          </a:p>
          <a:p>
            <a:pPr algn="just" rtl="1">
              <a:lnSpc>
                <a:spcPct val="150000"/>
              </a:lnSpc>
            </a:pPr>
            <a:r>
              <a:rPr lang="ar-SA" sz="1800" b="1" dirty="0" smtClean="0"/>
              <a:t>حيث إن (</a:t>
            </a:r>
            <a:r>
              <a:rPr lang="en-US" sz="1800" b="1" dirty="0" smtClean="0"/>
              <a:t>v</a:t>
            </a:r>
            <a:r>
              <a:rPr lang="ar-SA" sz="1800" b="1" dirty="0" smtClean="0"/>
              <a:t>) هي سرعة السلك الموصل في المجال المغناطيسي، وأن وحدة قياس (ق.د.ك) محتثة هي الفولت. وأن العلاقة الأخيرة هي علاقة خاصة وليست عامة. وأن العلاقة العامة هي :-</a:t>
            </a:r>
            <a:r>
              <a:rPr lang="en-US" sz="1800" b="1" dirty="0" smtClean="0"/>
              <a:t>                         </a:t>
            </a:r>
          </a:p>
          <a:p>
            <a:pPr algn="just">
              <a:lnSpc>
                <a:spcPct val="150000"/>
              </a:lnSpc>
            </a:pPr>
            <a:r>
              <a:rPr lang="en-US" sz="1800" b="1" dirty="0" smtClean="0"/>
              <a:t>                                                      </a:t>
            </a:r>
            <a:r>
              <a:rPr lang="ar-SA" sz="1800" b="1" dirty="0" smtClean="0"/>
              <a:t>                      </a:t>
            </a:r>
            <a:r>
              <a:rPr lang="en-US" sz="1800" b="1" dirty="0" smtClean="0"/>
              <a:t>       ………………………………………(8)</a:t>
            </a:r>
          </a:p>
          <a:p>
            <a:pPr algn="just" rtl="1">
              <a:lnSpc>
                <a:spcPct val="150000"/>
              </a:lnSpc>
            </a:pPr>
            <a:endParaRPr lang="ar-SA" sz="1800" b="1" dirty="0" smtClean="0"/>
          </a:p>
          <a:p>
            <a:pPr algn="just" rtl="1">
              <a:lnSpc>
                <a:spcPct val="150000"/>
              </a:lnSpc>
            </a:pPr>
            <a:endParaRPr lang="ar-SA" sz="1800" b="1" dirty="0" smtClean="0"/>
          </a:p>
          <a:p>
            <a:pPr algn="just" rtl="1">
              <a:lnSpc>
                <a:spcPct val="150000"/>
              </a:lnSpc>
            </a:pPr>
            <a:r>
              <a:rPr lang="ar-SA" sz="1800" b="1" dirty="0" smtClean="0"/>
              <a:t>حيث أن الزاوية</a:t>
            </a:r>
            <a:r>
              <a:rPr lang="en-US" sz="1800" b="1" dirty="0" smtClean="0"/>
              <a:t>     </a:t>
            </a:r>
            <a:r>
              <a:rPr lang="ar-SA" sz="1800" b="1" dirty="0" smtClean="0"/>
              <a:t>  بين المتجه</a:t>
            </a:r>
            <a:r>
              <a:rPr lang="en-US" sz="1800" b="1" dirty="0" smtClean="0"/>
              <a:t>     </a:t>
            </a:r>
            <a:r>
              <a:rPr lang="ar-SA" sz="1800" b="1" dirty="0" smtClean="0"/>
              <a:t> و</a:t>
            </a:r>
            <a:r>
              <a:rPr lang="en-US" sz="1800" b="1" dirty="0" smtClean="0"/>
              <a:t> </a:t>
            </a:r>
            <a:r>
              <a:rPr lang="ar-SA" sz="1800" b="1" dirty="0" smtClean="0"/>
              <a:t>  </a:t>
            </a:r>
            <a:r>
              <a:rPr lang="en-US" sz="1800" b="1" dirty="0" smtClean="0"/>
              <a:t>     </a:t>
            </a:r>
            <a:r>
              <a:rPr lang="ar-SA" sz="1800" b="1" dirty="0" smtClean="0"/>
              <a:t>، بينما الزاوية</a:t>
            </a:r>
            <a:r>
              <a:rPr lang="en-US" sz="1800" b="1" dirty="0" smtClean="0"/>
              <a:t>     </a:t>
            </a:r>
            <a:r>
              <a:rPr lang="ar-SA" sz="1800" b="1" dirty="0" smtClean="0"/>
              <a:t>  بين المتجه </a:t>
            </a:r>
            <a:r>
              <a:rPr lang="en-US" sz="1800" b="1" dirty="0" smtClean="0"/>
              <a:t>      </a:t>
            </a:r>
            <a:r>
              <a:rPr lang="ar-SA" sz="1800" b="1" dirty="0" smtClean="0"/>
              <a:t> والعمود على المستوي الذي يضم </a:t>
            </a:r>
            <a:r>
              <a:rPr lang="en-US" sz="1800" b="1" dirty="0" smtClean="0"/>
              <a:t> </a:t>
            </a:r>
            <a:r>
              <a:rPr lang="ar-SA" sz="1800" b="1" dirty="0" smtClean="0"/>
              <a:t>المتجهين</a:t>
            </a:r>
            <a:r>
              <a:rPr lang="en-US" sz="1800" b="1" dirty="0" smtClean="0"/>
              <a:t>      </a:t>
            </a:r>
            <a:r>
              <a:rPr lang="ar-SA" sz="1800" b="1" dirty="0" smtClean="0"/>
              <a:t> و</a:t>
            </a:r>
            <a:r>
              <a:rPr lang="en-US" sz="1800" b="1" dirty="0" smtClean="0"/>
              <a:t>       </a:t>
            </a:r>
            <a:r>
              <a:rPr lang="ar-SA" sz="1800" b="1" dirty="0" smtClean="0"/>
              <a:t> كما في الشكل التالي :-</a:t>
            </a:r>
            <a:endParaRPr lang="en-US" sz="1800" b="1" dirty="0" smtClean="0"/>
          </a:p>
        </p:txBody>
      </p:sp>
      <p:sp>
        <p:nvSpPr>
          <p:cNvPr id="87043" name="Rectangle 3"/>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87044" name="Rectangle 4"/>
          <p:cNvSpPr>
            <a:spLocks noChangeArrowheads="1"/>
          </p:cNvSpPr>
          <p:nvPr/>
        </p:nvSpPr>
        <p:spPr bwMode="auto">
          <a:xfrm>
            <a:off x="0" y="1809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47458"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47457" name="Object 1"/>
          <p:cNvGraphicFramePr>
            <a:graphicFrameLocks noChangeAspect="1"/>
          </p:cNvGraphicFramePr>
          <p:nvPr/>
        </p:nvGraphicFramePr>
        <p:xfrm>
          <a:off x="572072" y="1088408"/>
          <a:ext cx="2057400" cy="805815"/>
        </p:xfrm>
        <a:graphic>
          <a:graphicData uri="http://schemas.openxmlformats.org/presentationml/2006/ole">
            <p:oleObj spid="_x0000_s147457" name="Equation" r:id="rId4" imgW="1143000" imgH="444500" progId="Equation.3">
              <p:embed/>
            </p:oleObj>
          </a:graphicData>
        </a:graphic>
      </p:graphicFrame>
      <p:sp>
        <p:nvSpPr>
          <p:cNvPr id="147459" name="Rectangle 3"/>
          <p:cNvSpPr>
            <a:spLocks noChangeArrowheads="1"/>
          </p:cNvSpPr>
          <p:nvPr/>
        </p:nvSpPr>
        <p:spPr bwMode="auto">
          <a:xfrm>
            <a:off x="0" y="4476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47461" name="Rectangle 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47460" name="Object 4"/>
          <p:cNvGraphicFramePr>
            <a:graphicFrameLocks noChangeAspect="1"/>
          </p:cNvGraphicFramePr>
          <p:nvPr/>
        </p:nvGraphicFramePr>
        <p:xfrm>
          <a:off x="476536" y="2974072"/>
          <a:ext cx="3719425" cy="990600"/>
        </p:xfrm>
        <a:graphic>
          <a:graphicData uri="http://schemas.openxmlformats.org/presentationml/2006/ole">
            <p:oleObj spid="_x0000_s147460" name="Equation" r:id="rId5" imgW="1892300" imgH="508000" progId="Equation.3">
              <p:embed/>
            </p:oleObj>
          </a:graphicData>
        </a:graphic>
      </p:graphicFrame>
      <p:sp>
        <p:nvSpPr>
          <p:cNvPr id="147462" name="Rectangle 6"/>
          <p:cNvSpPr>
            <a:spLocks noChangeArrowheads="1"/>
          </p:cNvSpPr>
          <p:nvPr/>
        </p:nvSpPr>
        <p:spPr bwMode="auto">
          <a:xfrm>
            <a:off x="0" y="5048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47464"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47463" name="Object 7"/>
          <p:cNvGraphicFramePr>
            <a:graphicFrameLocks noChangeAspect="1"/>
          </p:cNvGraphicFramePr>
          <p:nvPr/>
        </p:nvGraphicFramePr>
        <p:xfrm>
          <a:off x="7082970" y="4495800"/>
          <a:ext cx="276225" cy="333375"/>
        </p:xfrm>
        <a:graphic>
          <a:graphicData uri="http://schemas.openxmlformats.org/presentationml/2006/ole">
            <p:oleObj spid="_x0000_s147463" name="Equation" r:id="rId6" imgW="126725" imgH="177415" progId="Equation.3">
              <p:embed/>
            </p:oleObj>
          </a:graphicData>
        </a:graphic>
      </p:graphicFrame>
      <p:sp>
        <p:nvSpPr>
          <p:cNvPr id="147465" name="Rectangle 9"/>
          <p:cNvSpPr>
            <a:spLocks noChangeArrowheads="1"/>
          </p:cNvSpPr>
          <p:nvPr/>
        </p:nvSpPr>
        <p:spPr bwMode="auto">
          <a:xfrm>
            <a:off x="0" y="1809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47467" name="Rectangle 11"/>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47466" name="Object 10"/>
          <p:cNvGraphicFramePr>
            <a:graphicFrameLocks noChangeAspect="1"/>
          </p:cNvGraphicFramePr>
          <p:nvPr/>
        </p:nvGraphicFramePr>
        <p:xfrm>
          <a:off x="5890986" y="4514850"/>
          <a:ext cx="190500" cy="262617"/>
        </p:xfrm>
        <a:graphic>
          <a:graphicData uri="http://schemas.openxmlformats.org/presentationml/2006/ole">
            <p:oleObj spid="_x0000_s147466" name="Equation" r:id="rId7" imgW="190335" imgH="215713" progId="Equation.3">
              <p:embed/>
            </p:oleObj>
          </a:graphicData>
        </a:graphic>
      </p:graphicFrame>
      <p:sp>
        <p:nvSpPr>
          <p:cNvPr id="147468" name="Rectangle 12"/>
          <p:cNvSpPr>
            <a:spLocks noChangeArrowheads="1"/>
          </p:cNvSpPr>
          <p:nvPr/>
        </p:nvSpPr>
        <p:spPr bwMode="auto">
          <a:xfrm>
            <a:off x="0" y="2190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47470" name="Rectangle 1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47469" name="Object 13"/>
          <p:cNvGraphicFramePr>
            <a:graphicFrameLocks noChangeAspect="1"/>
          </p:cNvGraphicFramePr>
          <p:nvPr/>
        </p:nvGraphicFramePr>
        <p:xfrm>
          <a:off x="5124903" y="4476750"/>
          <a:ext cx="361497" cy="396615"/>
        </p:xfrm>
        <a:graphic>
          <a:graphicData uri="http://schemas.openxmlformats.org/presentationml/2006/ole">
            <p:oleObj spid="_x0000_s147469" name="Equation" r:id="rId8" imgW="241200" imgH="228600" progId="Equation.3">
              <p:embed/>
            </p:oleObj>
          </a:graphicData>
        </a:graphic>
      </p:graphicFrame>
      <p:sp>
        <p:nvSpPr>
          <p:cNvPr id="147471" name="Rectangle 15"/>
          <p:cNvSpPr>
            <a:spLocks noChangeArrowheads="1"/>
          </p:cNvSpPr>
          <p:nvPr/>
        </p:nvSpPr>
        <p:spPr bwMode="auto">
          <a:xfrm>
            <a:off x="0" y="2286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47473" name="Rectangle 17"/>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47472" name="Object 16"/>
          <p:cNvGraphicFramePr>
            <a:graphicFrameLocks noChangeAspect="1"/>
          </p:cNvGraphicFramePr>
          <p:nvPr/>
        </p:nvGraphicFramePr>
        <p:xfrm>
          <a:off x="2419350" y="4514850"/>
          <a:ext cx="304800" cy="342900"/>
        </p:xfrm>
        <a:graphic>
          <a:graphicData uri="http://schemas.openxmlformats.org/presentationml/2006/ole">
            <p:oleObj spid="_x0000_s147472" name="Equation" r:id="rId9" imgW="152334" imgH="190417" progId="Equation.3">
              <p:embed/>
            </p:oleObj>
          </a:graphicData>
        </a:graphic>
      </p:graphicFrame>
      <p:sp>
        <p:nvSpPr>
          <p:cNvPr id="147474" name="Rectangle 18"/>
          <p:cNvSpPr>
            <a:spLocks noChangeArrowheads="1"/>
          </p:cNvSpPr>
          <p:nvPr/>
        </p:nvSpPr>
        <p:spPr bwMode="auto">
          <a:xfrm>
            <a:off x="0" y="1905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47476" name="Rectangle 20"/>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47475" name="Object 19"/>
          <p:cNvGraphicFramePr>
            <a:graphicFrameLocks noChangeAspect="1"/>
          </p:cNvGraphicFramePr>
          <p:nvPr/>
        </p:nvGraphicFramePr>
        <p:xfrm>
          <a:off x="3724275" y="4552950"/>
          <a:ext cx="304800" cy="304800"/>
        </p:xfrm>
        <a:graphic>
          <a:graphicData uri="http://schemas.openxmlformats.org/presentationml/2006/ole">
            <p:oleObj spid="_x0000_s147475" name="Equation" r:id="rId10" imgW="139579" imgH="164957" progId="Equation.3">
              <p:embed/>
            </p:oleObj>
          </a:graphicData>
        </a:graphic>
      </p:graphicFrame>
      <p:sp>
        <p:nvSpPr>
          <p:cNvPr id="147477" name="Rectangle 21"/>
          <p:cNvSpPr>
            <a:spLocks noChangeArrowheads="1"/>
          </p:cNvSpPr>
          <p:nvPr/>
        </p:nvSpPr>
        <p:spPr bwMode="auto">
          <a:xfrm>
            <a:off x="0" y="1619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47478" name="Object 22"/>
          <p:cNvGraphicFramePr>
            <a:graphicFrameLocks noChangeAspect="1"/>
          </p:cNvGraphicFramePr>
          <p:nvPr/>
        </p:nvGraphicFramePr>
        <p:xfrm>
          <a:off x="7154932" y="4914900"/>
          <a:ext cx="265043" cy="304800"/>
        </p:xfrm>
        <a:graphic>
          <a:graphicData uri="http://schemas.openxmlformats.org/presentationml/2006/ole">
            <p:oleObj spid="_x0000_s147478" name="Equation" r:id="rId11" imgW="190335" imgH="215713" progId="Equation.3">
              <p:embed/>
            </p:oleObj>
          </a:graphicData>
        </a:graphic>
      </p:graphicFrame>
      <p:graphicFrame>
        <p:nvGraphicFramePr>
          <p:cNvPr id="147479" name="Object 23"/>
          <p:cNvGraphicFramePr>
            <a:graphicFrameLocks noChangeAspect="1"/>
          </p:cNvGraphicFramePr>
          <p:nvPr/>
        </p:nvGraphicFramePr>
        <p:xfrm>
          <a:off x="6581775" y="4857750"/>
          <a:ext cx="361950" cy="396875"/>
        </p:xfrm>
        <a:graphic>
          <a:graphicData uri="http://schemas.openxmlformats.org/presentationml/2006/ole">
            <p:oleObj spid="_x0000_s147479" name="Equation" r:id="rId12" imgW="241200" imgH="228600" progId="Equation.3">
              <p:embed/>
            </p:oleObj>
          </a:graphicData>
        </a:graphic>
      </p:graphicFrame>
      <p:pic>
        <p:nvPicPr>
          <p:cNvPr id="28" name="Picture 15"/>
          <p:cNvPicPr>
            <a:picLocks noChangeAspect="1" noChangeArrowheads="1"/>
          </p:cNvPicPr>
          <p:nvPr/>
        </p:nvPicPr>
        <p:blipFill>
          <a:blip r:embed="rId13"/>
          <a:srcRect/>
          <a:stretch>
            <a:fillRect/>
          </a:stretch>
        </p:blipFill>
        <p:spPr bwMode="auto">
          <a:xfrm>
            <a:off x="762000" y="4876800"/>
            <a:ext cx="2895600" cy="1828800"/>
          </a:xfrm>
          <a:prstGeom prst="rect">
            <a:avLst/>
          </a:prstGeom>
          <a:noFill/>
        </p:spPr>
      </p:pic>
    </p:spTree>
  </p:cSld>
  <p:clrMapOvr>
    <a:masterClrMapping/>
  </p:clrMapOvr>
  <p:transition advTm="95078"/>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304800"/>
            <a:ext cx="8839200" cy="6324600"/>
          </a:xfrm>
        </p:spPr>
        <p:txBody>
          <a:bodyPr>
            <a:noAutofit/>
          </a:bodyPr>
          <a:lstStyle/>
          <a:p>
            <a:pPr algn="just" rtl="1">
              <a:lnSpc>
                <a:spcPct val="150000"/>
              </a:lnSpc>
            </a:pPr>
            <a:r>
              <a:rPr lang="ar-SA" sz="1800" b="1" dirty="0" smtClean="0"/>
              <a:t>1ـ إذا كان اتجاه حركة السلك عمودية على اتجاه المجال فأن</a:t>
            </a:r>
            <a:r>
              <a:rPr lang="en-US" sz="1800" b="1" dirty="0" smtClean="0"/>
              <a:t>           </a:t>
            </a:r>
            <a:r>
              <a:rPr lang="ar-SA" sz="1800" b="1" dirty="0" smtClean="0"/>
              <a:t> ، ,وأن</a:t>
            </a:r>
            <a:r>
              <a:rPr lang="en-US" sz="1800" b="1" dirty="0" smtClean="0"/>
              <a:t>     </a:t>
            </a:r>
            <a:r>
              <a:rPr lang="ar-SA" sz="1800" b="1" dirty="0" smtClean="0"/>
              <a:t> و</a:t>
            </a:r>
            <a:r>
              <a:rPr lang="en-US" sz="1800" b="1" dirty="0" smtClean="0"/>
              <a:t>     </a:t>
            </a:r>
            <a:r>
              <a:rPr lang="ar-SA" sz="1800" b="1" dirty="0" smtClean="0"/>
              <a:t> متعامدين فأن الـ(ق.د.ك) المحتثة تساوي :-</a:t>
            </a:r>
            <a:endParaRPr lang="en-US" sz="1800" b="1" dirty="0" smtClean="0"/>
          </a:p>
          <a:p>
            <a:pPr algn="just">
              <a:lnSpc>
                <a:spcPct val="150000"/>
              </a:lnSpc>
            </a:pPr>
            <a:r>
              <a:rPr lang="en-US" sz="1800" b="1" dirty="0" smtClean="0"/>
              <a:t>                                        ………………………………………(9)</a:t>
            </a:r>
          </a:p>
          <a:p>
            <a:pPr algn="just" rtl="1">
              <a:lnSpc>
                <a:spcPct val="150000"/>
              </a:lnSpc>
            </a:pPr>
            <a:endParaRPr lang="en-US" sz="1800" b="1" dirty="0" smtClean="0"/>
          </a:p>
          <a:p>
            <a:pPr algn="just" rtl="1">
              <a:lnSpc>
                <a:spcPct val="150000"/>
              </a:lnSpc>
            </a:pPr>
            <a:r>
              <a:rPr lang="ar-SA" sz="1800" b="1" dirty="0" smtClean="0"/>
              <a:t>2ـ عندما يكون اتجاه حركة السلك </a:t>
            </a:r>
            <a:r>
              <a:rPr lang="en-US" sz="1800" b="1" dirty="0" smtClean="0"/>
              <a:t>      </a:t>
            </a:r>
            <a:r>
              <a:rPr lang="ar-SA" sz="1800" b="1" dirty="0" smtClean="0"/>
              <a:t> يميل بزاوية</a:t>
            </a:r>
            <a:r>
              <a:rPr lang="en-US" sz="1800" b="1" dirty="0" smtClean="0"/>
              <a:t>      </a:t>
            </a:r>
            <a:r>
              <a:rPr lang="ar-SA" sz="1800" b="1" dirty="0" smtClean="0"/>
              <a:t> مع المستوي الذي يضم المتجهين</a:t>
            </a:r>
            <a:r>
              <a:rPr lang="en-US" sz="1800" b="1" dirty="0" smtClean="0"/>
              <a:t>      </a:t>
            </a:r>
            <a:r>
              <a:rPr lang="ar-SA" sz="1800" b="1" dirty="0" smtClean="0"/>
              <a:t> و</a:t>
            </a:r>
            <a:r>
              <a:rPr lang="en-US" sz="1800" b="1" dirty="0" smtClean="0"/>
              <a:t>      </a:t>
            </a:r>
            <a:r>
              <a:rPr lang="ar-SA" sz="1800" b="1" dirty="0" smtClean="0"/>
              <a:t> فأن      الـ(ق.د.ك) المحتثة تساوي :-</a:t>
            </a:r>
            <a:endParaRPr lang="en-US" sz="1800" b="1" dirty="0" smtClean="0"/>
          </a:p>
          <a:p>
            <a:pPr algn="just">
              <a:lnSpc>
                <a:spcPct val="150000"/>
              </a:lnSpc>
            </a:pPr>
            <a:r>
              <a:rPr lang="en-US" sz="1800" b="1" dirty="0" smtClean="0"/>
              <a:t>                                            ………………………………………(10)</a:t>
            </a:r>
          </a:p>
          <a:p>
            <a:pPr algn="just">
              <a:lnSpc>
                <a:spcPct val="150000"/>
              </a:lnSpc>
            </a:pPr>
            <a:endParaRPr lang="en-US" sz="1800" b="1" dirty="0" smtClean="0"/>
          </a:p>
          <a:p>
            <a:pPr algn="just" rtl="1">
              <a:lnSpc>
                <a:spcPct val="150000"/>
              </a:lnSpc>
            </a:pPr>
            <a:r>
              <a:rPr lang="ar-SA" sz="1800" b="1" dirty="0" smtClean="0"/>
              <a:t>ولإيجاد شدة التيار الكهربي المحتث نستخدم العلاقة:</a:t>
            </a:r>
            <a:endParaRPr lang="en-US" sz="1800" b="1" dirty="0" smtClean="0"/>
          </a:p>
          <a:p>
            <a:pPr algn="just">
              <a:lnSpc>
                <a:spcPct val="150000"/>
              </a:lnSpc>
            </a:pPr>
            <a:r>
              <a:rPr lang="ar-SA" sz="1800" b="1" dirty="0" smtClean="0"/>
              <a:t>  </a:t>
            </a:r>
            <a:r>
              <a:rPr lang="en-US" sz="1800" b="1" dirty="0" smtClean="0"/>
              <a:t>                                      ………………………………………(11)</a:t>
            </a:r>
          </a:p>
          <a:p>
            <a:pPr algn="just">
              <a:lnSpc>
                <a:spcPct val="150000"/>
              </a:lnSpc>
            </a:pPr>
            <a:endParaRPr lang="en-US" sz="1800" b="1" dirty="0" smtClean="0"/>
          </a:p>
          <a:p>
            <a:pPr algn="just" rtl="1">
              <a:lnSpc>
                <a:spcPct val="150000"/>
              </a:lnSpc>
            </a:pPr>
            <a:r>
              <a:rPr lang="ar-SA" sz="1800" b="1" dirty="0" smtClean="0"/>
              <a:t>حيث أن </a:t>
            </a:r>
            <a:r>
              <a:rPr lang="en-US" sz="1800" b="1" dirty="0" smtClean="0"/>
              <a:t> </a:t>
            </a:r>
            <a:r>
              <a:rPr lang="ar-SA" sz="1800" b="1" dirty="0" smtClean="0"/>
              <a:t>تمثل </a:t>
            </a:r>
            <a:r>
              <a:rPr lang="en-US" sz="1800" b="1" dirty="0" smtClean="0"/>
              <a:t>       </a:t>
            </a:r>
            <a:r>
              <a:rPr lang="ar-SA" sz="1800" b="1" dirty="0" smtClean="0"/>
              <a:t>مقاومة السلك. ولمعرفة القدرة الكهربائية المستنفذة فأن :- </a:t>
            </a:r>
            <a:endParaRPr lang="en-US" sz="1800" b="1" dirty="0" smtClean="0"/>
          </a:p>
          <a:p>
            <a:pPr algn="just">
              <a:lnSpc>
                <a:spcPct val="150000"/>
              </a:lnSpc>
            </a:pPr>
            <a:r>
              <a:rPr lang="ar-SA" sz="1800" b="1" dirty="0" smtClean="0"/>
              <a:t>    </a:t>
            </a:r>
            <a:r>
              <a:rPr lang="en-US" sz="1800" b="1" dirty="0" smtClean="0"/>
              <a:t>                                        ………………………………………(12)</a:t>
            </a:r>
          </a:p>
        </p:txBody>
      </p:sp>
      <p:sp>
        <p:nvSpPr>
          <p:cNvPr id="87043" name="Rectangle 3"/>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87044" name="Rectangle 4"/>
          <p:cNvSpPr>
            <a:spLocks noChangeArrowheads="1"/>
          </p:cNvSpPr>
          <p:nvPr/>
        </p:nvSpPr>
        <p:spPr bwMode="auto">
          <a:xfrm>
            <a:off x="0" y="1809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47458"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47459" name="Rectangle 3"/>
          <p:cNvSpPr>
            <a:spLocks noChangeArrowheads="1"/>
          </p:cNvSpPr>
          <p:nvPr/>
        </p:nvSpPr>
        <p:spPr bwMode="auto">
          <a:xfrm>
            <a:off x="0" y="4476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47461" name="Rectangle 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47462" name="Rectangle 6"/>
          <p:cNvSpPr>
            <a:spLocks noChangeArrowheads="1"/>
          </p:cNvSpPr>
          <p:nvPr/>
        </p:nvSpPr>
        <p:spPr bwMode="auto">
          <a:xfrm>
            <a:off x="0" y="5048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47464"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47465" name="Rectangle 9"/>
          <p:cNvSpPr>
            <a:spLocks noChangeArrowheads="1"/>
          </p:cNvSpPr>
          <p:nvPr/>
        </p:nvSpPr>
        <p:spPr bwMode="auto">
          <a:xfrm>
            <a:off x="0" y="1809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47467" name="Rectangle 11"/>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47468" name="Rectangle 12"/>
          <p:cNvSpPr>
            <a:spLocks noChangeArrowheads="1"/>
          </p:cNvSpPr>
          <p:nvPr/>
        </p:nvSpPr>
        <p:spPr bwMode="auto">
          <a:xfrm>
            <a:off x="0" y="2190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47470" name="Rectangle 1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47471" name="Rectangle 15"/>
          <p:cNvSpPr>
            <a:spLocks noChangeArrowheads="1"/>
          </p:cNvSpPr>
          <p:nvPr/>
        </p:nvSpPr>
        <p:spPr bwMode="auto">
          <a:xfrm>
            <a:off x="0" y="2286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47473" name="Rectangle 17"/>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47474" name="Rectangle 18"/>
          <p:cNvSpPr>
            <a:spLocks noChangeArrowheads="1"/>
          </p:cNvSpPr>
          <p:nvPr/>
        </p:nvSpPr>
        <p:spPr bwMode="auto">
          <a:xfrm>
            <a:off x="0" y="1905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47476" name="Rectangle 20"/>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47477" name="Rectangle 21"/>
          <p:cNvSpPr>
            <a:spLocks noChangeArrowheads="1"/>
          </p:cNvSpPr>
          <p:nvPr/>
        </p:nvSpPr>
        <p:spPr bwMode="auto">
          <a:xfrm>
            <a:off x="0" y="1619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50540" name="Rectangle 1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50539" name="Object 11"/>
          <p:cNvGraphicFramePr>
            <a:graphicFrameLocks noChangeAspect="1"/>
          </p:cNvGraphicFramePr>
          <p:nvPr/>
        </p:nvGraphicFramePr>
        <p:xfrm>
          <a:off x="3370944" y="453570"/>
          <a:ext cx="774700" cy="304800"/>
        </p:xfrm>
        <a:graphic>
          <a:graphicData uri="http://schemas.openxmlformats.org/presentationml/2006/ole">
            <p:oleObj spid="_x0000_s150539" name="Equation" r:id="rId4" imgW="583947" imgH="228501" progId="Equation.3">
              <p:embed/>
            </p:oleObj>
          </a:graphicData>
        </a:graphic>
      </p:graphicFrame>
      <p:sp>
        <p:nvSpPr>
          <p:cNvPr id="150541" name="Rectangle 13"/>
          <p:cNvSpPr>
            <a:spLocks noChangeArrowheads="1"/>
          </p:cNvSpPr>
          <p:nvPr/>
        </p:nvSpPr>
        <p:spPr bwMode="auto">
          <a:xfrm>
            <a:off x="0" y="2286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50543" name="Rectangle 1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50542" name="Object 14"/>
          <p:cNvGraphicFramePr>
            <a:graphicFrameLocks noChangeAspect="1"/>
          </p:cNvGraphicFramePr>
          <p:nvPr/>
        </p:nvGraphicFramePr>
        <p:xfrm>
          <a:off x="2623338" y="420664"/>
          <a:ext cx="291312" cy="335009"/>
        </p:xfrm>
        <a:graphic>
          <a:graphicData uri="http://schemas.openxmlformats.org/presentationml/2006/ole">
            <p:oleObj spid="_x0000_s150542" name="Equation" r:id="rId5" imgW="190335" imgH="215713" progId="Equation.3">
              <p:embed/>
            </p:oleObj>
          </a:graphicData>
        </a:graphic>
      </p:graphicFrame>
      <p:sp>
        <p:nvSpPr>
          <p:cNvPr id="150544" name="Rectangle 16"/>
          <p:cNvSpPr>
            <a:spLocks noChangeArrowheads="1"/>
          </p:cNvSpPr>
          <p:nvPr/>
        </p:nvSpPr>
        <p:spPr bwMode="auto">
          <a:xfrm>
            <a:off x="0" y="2190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50546" name="Rectangle 1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50545" name="Object 17"/>
          <p:cNvGraphicFramePr>
            <a:graphicFrameLocks noChangeAspect="1"/>
          </p:cNvGraphicFramePr>
          <p:nvPr/>
        </p:nvGraphicFramePr>
        <p:xfrm>
          <a:off x="2071914" y="388260"/>
          <a:ext cx="380999" cy="365759"/>
        </p:xfrm>
        <a:graphic>
          <a:graphicData uri="http://schemas.openxmlformats.org/presentationml/2006/ole">
            <p:oleObj spid="_x0000_s150545" name="Equation" r:id="rId6" imgW="241300" imgH="228600" progId="Equation.3">
              <p:embed/>
            </p:oleObj>
          </a:graphicData>
        </a:graphic>
      </p:graphicFrame>
      <p:sp>
        <p:nvSpPr>
          <p:cNvPr id="150547" name="Rectangle 19"/>
          <p:cNvSpPr>
            <a:spLocks noChangeArrowheads="1"/>
          </p:cNvSpPr>
          <p:nvPr/>
        </p:nvSpPr>
        <p:spPr bwMode="auto">
          <a:xfrm>
            <a:off x="0" y="2286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50549" name="Rectangle 21"/>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50548" name="Object 20"/>
          <p:cNvGraphicFramePr>
            <a:graphicFrameLocks noChangeAspect="1"/>
          </p:cNvGraphicFramePr>
          <p:nvPr/>
        </p:nvGraphicFramePr>
        <p:xfrm>
          <a:off x="381000" y="1219200"/>
          <a:ext cx="1295400" cy="381000"/>
        </p:xfrm>
        <a:graphic>
          <a:graphicData uri="http://schemas.openxmlformats.org/presentationml/2006/ole">
            <p:oleObj spid="_x0000_s150548" name="Equation" r:id="rId7" imgW="685800" imgH="203200" progId="Equation.3">
              <p:embed/>
            </p:oleObj>
          </a:graphicData>
        </a:graphic>
      </p:graphicFrame>
      <p:sp>
        <p:nvSpPr>
          <p:cNvPr id="150550" name="Rectangle 22"/>
          <p:cNvSpPr>
            <a:spLocks noChangeArrowheads="1"/>
          </p:cNvSpPr>
          <p:nvPr/>
        </p:nvSpPr>
        <p:spPr bwMode="auto">
          <a:xfrm>
            <a:off x="0" y="2000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50552" name="Rectangle 2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50551" name="Object 23"/>
          <p:cNvGraphicFramePr>
            <a:graphicFrameLocks noChangeAspect="1"/>
          </p:cNvGraphicFramePr>
          <p:nvPr/>
        </p:nvGraphicFramePr>
        <p:xfrm>
          <a:off x="5587998" y="2209800"/>
          <a:ext cx="381000" cy="381000"/>
        </p:xfrm>
        <a:graphic>
          <a:graphicData uri="http://schemas.openxmlformats.org/presentationml/2006/ole">
            <p:oleObj spid="_x0000_s150551" name="Equation" r:id="rId8" imgW="152334" imgH="190417" progId="Equation.3">
              <p:embed/>
            </p:oleObj>
          </a:graphicData>
        </a:graphic>
      </p:graphicFrame>
      <p:sp>
        <p:nvSpPr>
          <p:cNvPr id="150553" name="Rectangle 25"/>
          <p:cNvSpPr>
            <a:spLocks noChangeArrowheads="1"/>
          </p:cNvSpPr>
          <p:nvPr/>
        </p:nvSpPr>
        <p:spPr bwMode="auto">
          <a:xfrm>
            <a:off x="0" y="1905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50554" name="Object 26"/>
          <p:cNvGraphicFramePr>
            <a:graphicFrameLocks noChangeAspect="1"/>
          </p:cNvGraphicFramePr>
          <p:nvPr/>
        </p:nvGraphicFramePr>
        <p:xfrm>
          <a:off x="562428" y="2149475"/>
          <a:ext cx="381000" cy="365125"/>
        </p:xfrm>
        <a:graphic>
          <a:graphicData uri="http://schemas.openxmlformats.org/presentationml/2006/ole">
            <p:oleObj spid="_x0000_s150554" name="Equation" r:id="rId9" imgW="241300" imgH="228600" progId="Equation.3">
              <p:embed/>
            </p:oleObj>
          </a:graphicData>
        </a:graphic>
      </p:graphicFrame>
      <p:graphicFrame>
        <p:nvGraphicFramePr>
          <p:cNvPr id="150555" name="Object 27"/>
          <p:cNvGraphicFramePr>
            <a:graphicFrameLocks noChangeAspect="1"/>
          </p:cNvGraphicFramePr>
          <p:nvPr/>
        </p:nvGraphicFramePr>
        <p:xfrm>
          <a:off x="1288139" y="2219325"/>
          <a:ext cx="256761" cy="295275"/>
        </p:xfrm>
        <a:graphic>
          <a:graphicData uri="http://schemas.openxmlformats.org/presentationml/2006/ole">
            <p:oleObj spid="_x0000_s150555" name="Equation" r:id="rId10" imgW="190335" imgH="215713" progId="Equation.3">
              <p:embed/>
            </p:oleObj>
          </a:graphicData>
        </a:graphic>
      </p:graphicFrame>
      <p:sp>
        <p:nvSpPr>
          <p:cNvPr id="150557" name="Rectangle 29"/>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50556" name="Object 28"/>
          <p:cNvGraphicFramePr>
            <a:graphicFrameLocks noChangeAspect="1"/>
          </p:cNvGraphicFramePr>
          <p:nvPr/>
        </p:nvGraphicFramePr>
        <p:xfrm>
          <a:off x="4129314" y="2225675"/>
          <a:ext cx="381000" cy="365125"/>
        </p:xfrm>
        <a:graphic>
          <a:graphicData uri="http://schemas.openxmlformats.org/presentationml/2006/ole">
            <p:oleObj spid="_x0000_s150556" name="Equation" r:id="rId11" imgW="228501" imgH="215806" progId="Equation.3">
              <p:embed/>
            </p:oleObj>
          </a:graphicData>
        </a:graphic>
      </p:graphicFrame>
      <p:sp>
        <p:nvSpPr>
          <p:cNvPr id="150558" name="Rectangle 30"/>
          <p:cNvSpPr>
            <a:spLocks noChangeArrowheads="1"/>
          </p:cNvSpPr>
          <p:nvPr/>
        </p:nvSpPr>
        <p:spPr bwMode="auto">
          <a:xfrm>
            <a:off x="0" y="2190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50560" name="Rectangle 3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50559" name="Object 31"/>
          <p:cNvGraphicFramePr>
            <a:graphicFrameLocks noChangeAspect="1"/>
          </p:cNvGraphicFramePr>
          <p:nvPr/>
        </p:nvGraphicFramePr>
        <p:xfrm>
          <a:off x="457200" y="3048000"/>
          <a:ext cx="2057400" cy="381000"/>
        </p:xfrm>
        <a:graphic>
          <a:graphicData uri="http://schemas.openxmlformats.org/presentationml/2006/ole">
            <p:oleObj spid="_x0000_s150559" name="Equation" r:id="rId12" imgW="1257300" imgH="241300" progId="Equation.3">
              <p:embed/>
            </p:oleObj>
          </a:graphicData>
        </a:graphic>
      </p:graphicFrame>
      <p:sp>
        <p:nvSpPr>
          <p:cNvPr id="150561" name="Rectangle 33"/>
          <p:cNvSpPr>
            <a:spLocks noChangeArrowheads="1"/>
          </p:cNvSpPr>
          <p:nvPr/>
        </p:nvSpPr>
        <p:spPr bwMode="auto">
          <a:xfrm>
            <a:off x="0" y="2381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50563" name="Rectangle 3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50562" name="Object 34"/>
          <p:cNvGraphicFramePr>
            <a:graphicFrameLocks noChangeAspect="1"/>
          </p:cNvGraphicFramePr>
          <p:nvPr/>
        </p:nvGraphicFramePr>
        <p:xfrm>
          <a:off x="685800" y="4495800"/>
          <a:ext cx="1524000" cy="635000"/>
        </p:xfrm>
        <a:graphic>
          <a:graphicData uri="http://schemas.openxmlformats.org/presentationml/2006/ole">
            <p:oleObj spid="_x0000_s150562" name="Equation" r:id="rId13" imgW="1513490" imgH="576567" progId="Equation.3">
              <p:embed/>
            </p:oleObj>
          </a:graphicData>
        </a:graphic>
      </p:graphicFrame>
      <p:sp>
        <p:nvSpPr>
          <p:cNvPr id="150564" name="Rectangle 36"/>
          <p:cNvSpPr>
            <a:spLocks noChangeArrowheads="1"/>
          </p:cNvSpPr>
          <p:nvPr/>
        </p:nvSpPr>
        <p:spPr bwMode="auto">
          <a:xfrm>
            <a:off x="0" y="4762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50566" name="Rectangle 3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50565" name="Object 37"/>
          <p:cNvGraphicFramePr>
            <a:graphicFrameLocks noChangeAspect="1"/>
          </p:cNvGraphicFramePr>
          <p:nvPr/>
        </p:nvGraphicFramePr>
        <p:xfrm>
          <a:off x="7162800" y="5410200"/>
          <a:ext cx="266700" cy="342900"/>
        </p:xfrm>
        <a:graphic>
          <a:graphicData uri="http://schemas.openxmlformats.org/presentationml/2006/ole">
            <p:oleObj spid="_x0000_s150565" name="Equation" r:id="rId14" imgW="190417" imgH="190417" progId="Equation.3">
              <p:embed/>
            </p:oleObj>
          </a:graphicData>
        </a:graphic>
      </p:graphicFrame>
      <p:sp>
        <p:nvSpPr>
          <p:cNvPr id="150567" name="Rectangle 39"/>
          <p:cNvSpPr>
            <a:spLocks noChangeArrowheads="1"/>
          </p:cNvSpPr>
          <p:nvPr/>
        </p:nvSpPr>
        <p:spPr bwMode="auto">
          <a:xfrm>
            <a:off x="0" y="1905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50569" name="Rectangle 41"/>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50568" name="Object 40"/>
          <p:cNvGraphicFramePr>
            <a:graphicFrameLocks noChangeAspect="1"/>
          </p:cNvGraphicFramePr>
          <p:nvPr/>
        </p:nvGraphicFramePr>
        <p:xfrm>
          <a:off x="1143000" y="5791200"/>
          <a:ext cx="1143000" cy="400050"/>
        </p:xfrm>
        <a:graphic>
          <a:graphicData uri="http://schemas.openxmlformats.org/presentationml/2006/ole">
            <p:oleObj spid="_x0000_s150568" name="Equation" r:id="rId15" imgW="871598" imgH="332037" progId="Equation.3">
              <p:embed/>
            </p:oleObj>
          </a:graphicData>
        </a:graphic>
      </p:graphicFrame>
      <p:sp>
        <p:nvSpPr>
          <p:cNvPr id="150570" name="Rectangle 42"/>
          <p:cNvSpPr>
            <a:spLocks noChangeArrowheads="1"/>
          </p:cNvSpPr>
          <p:nvPr/>
        </p:nvSpPr>
        <p:spPr bwMode="auto">
          <a:xfrm>
            <a:off x="0" y="2476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Tree>
  </p:cSld>
  <p:clrMapOvr>
    <a:masterClrMapping/>
  </p:clrMapOvr>
  <p:transition advTm="87844"/>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763000" cy="6477000"/>
          </a:xfrm>
        </p:spPr>
        <p:txBody>
          <a:bodyPr>
            <a:noAutofit/>
          </a:bodyPr>
          <a:lstStyle/>
          <a:p>
            <a:pPr algn="just" rtl="1">
              <a:lnSpc>
                <a:spcPct val="200000"/>
              </a:lnSpc>
            </a:pPr>
            <a:r>
              <a:rPr lang="en-US" sz="2000" b="1" dirty="0" smtClean="0">
                <a:solidFill>
                  <a:srgbClr val="00B0F0"/>
                </a:solidFill>
              </a:rPr>
              <a:t>     </a:t>
            </a:r>
            <a:r>
              <a:rPr lang="ar-SA" sz="2000" b="1" dirty="0" smtClean="0">
                <a:solidFill>
                  <a:srgbClr val="00B0F0"/>
                </a:solidFill>
              </a:rPr>
              <a:t>مثــــــــــال (1)  </a:t>
            </a:r>
            <a:r>
              <a:rPr lang="ar-IQ" sz="2000" b="1" dirty="0" smtClean="0">
                <a:solidFill>
                  <a:srgbClr val="00B0F0"/>
                </a:solidFill>
              </a:rPr>
              <a:t> </a:t>
            </a:r>
            <a:r>
              <a:rPr lang="en-US" sz="2000" b="1" dirty="0" smtClean="0">
                <a:solidFill>
                  <a:srgbClr val="00B0F0"/>
                </a:solidFill>
              </a:rPr>
              <a:t>:</a:t>
            </a:r>
          </a:p>
          <a:p>
            <a:pPr algn="just" rtl="1">
              <a:lnSpc>
                <a:spcPct val="150000"/>
              </a:lnSpc>
            </a:pPr>
            <a:r>
              <a:rPr lang="ar-SA" sz="1800" b="1" dirty="0" smtClean="0"/>
              <a:t> يتحرك سلك موصل طوله </a:t>
            </a:r>
            <a:r>
              <a:rPr lang="en-US" sz="1800" b="1" dirty="0" smtClean="0"/>
              <a:t>1.2 m</a:t>
            </a:r>
            <a:r>
              <a:rPr lang="ar-SA" sz="1800" b="1" dirty="0" smtClean="0"/>
              <a:t>  ومقاومته </a:t>
            </a:r>
            <a:r>
              <a:rPr lang="en-US" sz="1800" b="1" dirty="0" smtClean="0"/>
              <a:t>6 Ω</a:t>
            </a:r>
            <a:r>
              <a:rPr lang="ar-SA" sz="1800" b="1" dirty="0" smtClean="0"/>
              <a:t> في مجال مغناطيسي حثه المغناطيسي</a:t>
            </a:r>
            <a:br>
              <a:rPr lang="ar-SA" sz="1800" b="1" dirty="0" smtClean="0"/>
            </a:br>
            <a:r>
              <a:rPr lang="ar-SA" sz="1800" b="1" dirty="0" smtClean="0"/>
              <a:t>   </a:t>
            </a:r>
            <a:r>
              <a:rPr lang="en-US" sz="1800" b="1" dirty="0" smtClean="0"/>
              <a:t>2.5 </a:t>
            </a:r>
            <a:r>
              <a:rPr lang="en-US" sz="1800" b="1" dirty="0" err="1" smtClean="0"/>
              <a:t>Wb</a:t>
            </a:r>
            <a:r>
              <a:rPr lang="en-US" sz="1800" b="1" dirty="0" smtClean="0"/>
              <a:t>/m2</a:t>
            </a:r>
            <a:r>
              <a:rPr lang="ar-SA" sz="1800" b="1" dirty="0" smtClean="0"/>
              <a:t>عمودي على سطح الموصل، احسب:- </a:t>
            </a:r>
            <a:endParaRPr lang="en-US" sz="1800" b="1" dirty="0" smtClean="0"/>
          </a:p>
          <a:p>
            <a:pPr algn="just" rtl="1">
              <a:lnSpc>
                <a:spcPct val="150000"/>
              </a:lnSpc>
            </a:pPr>
            <a:r>
              <a:rPr lang="ar-SA" sz="1800" b="1" dirty="0" smtClean="0"/>
              <a:t> (1) سرعة حركة السلك التي تعطي تيارا مقداره  </a:t>
            </a:r>
            <a:r>
              <a:rPr lang="en-US" sz="1800" b="1" dirty="0" smtClean="0"/>
              <a:t>0.3 A </a:t>
            </a:r>
            <a:r>
              <a:rPr lang="ar-SA" sz="1800" b="1" dirty="0" smtClean="0"/>
              <a:t>              (2) (ق.د.ك) المحتثة </a:t>
            </a:r>
            <a:endParaRPr lang="en-US" sz="1800" b="1" dirty="0" smtClean="0"/>
          </a:p>
          <a:p>
            <a:pPr algn="just" rtl="1">
              <a:lnSpc>
                <a:spcPct val="150000"/>
              </a:lnSpc>
            </a:pPr>
            <a:r>
              <a:rPr lang="ar-SA" sz="1800" b="1" dirty="0" smtClean="0"/>
              <a:t>(3) القدرة الضائعة في المقاومة.</a:t>
            </a:r>
            <a:endParaRPr lang="en-US" sz="1800" b="1" dirty="0" smtClean="0"/>
          </a:p>
          <a:p>
            <a:pPr algn="just" rtl="1">
              <a:lnSpc>
                <a:spcPct val="200000"/>
              </a:lnSpc>
            </a:pPr>
            <a:r>
              <a:rPr lang="ar-SA" sz="2000" b="1" dirty="0" smtClean="0">
                <a:solidFill>
                  <a:srgbClr val="00B0F0"/>
                </a:solidFill>
              </a:rPr>
              <a:t>الحــــــــــــــــــــل:</a:t>
            </a:r>
            <a:endParaRPr lang="en-US" sz="2000" b="1" dirty="0" smtClean="0">
              <a:solidFill>
                <a:srgbClr val="00B0F0"/>
              </a:solidFill>
            </a:endParaRPr>
          </a:p>
          <a:p>
            <a:pPr algn="just">
              <a:lnSpc>
                <a:spcPct val="200000"/>
              </a:lnSpc>
            </a:pPr>
            <a:r>
              <a:rPr lang="ar-SA" sz="1800" dirty="0" smtClean="0"/>
              <a:t>      </a:t>
            </a:r>
            <a:r>
              <a:rPr lang="en-US" sz="1800" dirty="0" smtClean="0"/>
              <a:t> ℓ = 1.2 m ,    R = 6 Ω  ,   B = 2.5 </a:t>
            </a:r>
            <a:r>
              <a:rPr lang="en-US" sz="1800" dirty="0" err="1" smtClean="0"/>
              <a:t>Wb</a:t>
            </a:r>
            <a:r>
              <a:rPr lang="en-US" sz="1800" dirty="0" smtClean="0"/>
              <a:t>/m</a:t>
            </a:r>
            <a:r>
              <a:rPr lang="en-US" sz="1800" baseline="30000" dirty="0" smtClean="0"/>
              <a:t>2</a:t>
            </a:r>
            <a:r>
              <a:rPr lang="en-US" sz="1800" dirty="0" smtClean="0"/>
              <a:t>  ,   I = 0.3 A  ,  ε = ??   ,  P = ??</a:t>
            </a:r>
            <a:r>
              <a:rPr lang="ar-SA" sz="1800" dirty="0" smtClean="0"/>
              <a:t> </a:t>
            </a:r>
          </a:p>
          <a:p>
            <a:pPr algn="just">
              <a:lnSpc>
                <a:spcPct val="200000"/>
              </a:lnSpc>
            </a:pPr>
            <a:endParaRPr lang="en-US" sz="1800" dirty="0" smtClean="0"/>
          </a:p>
          <a:p>
            <a:pPr algn="just">
              <a:lnSpc>
                <a:spcPct val="200000"/>
              </a:lnSpc>
            </a:pPr>
            <a:endParaRPr lang="ar-SA" sz="1800" dirty="0" smtClean="0"/>
          </a:p>
          <a:p>
            <a:pPr algn="just">
              <a:lnSpc>
                <a:spcPct val="200000"/>
              </a:lnSpc>
            </a:pPr>
            <a:r>
              <a:rPr lang="en-US" sz="1800" dirty="0" smtClean="0"/>
              <a:t>ε = 2.5 × 1.2 × 0.6 = 1.8 V</a:t>
            </a:r>
          </a:p>
          <a:p>
            <a:pPr algn="just">
              <a:lnSpc>
                <a:spcPct val="200000"/>
              </a:lnSpc>
            </a:pPr>
            <a:r>
              <a:rPr lang="en-US" sz="1800" dirty="0" smtClean="0"/>
              <a:t>P = ε .I = 1.8× 0.3 = 0.54 W</a:t>
            </a:r>
          </a:p>
          <a:p>
            <a:pPr algn="just" rtl="1">
              <a:lnSpc>
                <a:spcPct val="200000"/>
              </a:lnSpc>
            </a:pPr>
            <a:endParaRPr lang="ar-SA" sz="1800" b="1" dirty="0" smtClean="0"/>
          </a:p>
        </p:txBody>
      </p:sp>
      <p:sp>
        <p:nvSpPr>
          <p:cNvPr id="23564" name="Rectangle 12"/>
          <p:cNvSpPr>
            <a:spLocks noChangeArrowheads="1"/>
          </p:cNvSpPr>
          <p:nvPr/>
        </p:nvSpPr>
        <p:spPr bwMode="auto">
          <a:xfrm>
            <a:off x="0" y="8572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ar-IQ" sz="14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en-US" sz="9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6169" name="Rectangle 2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6170" name="Rectangle 26"/>
          <p:cNvSpPr>
            <a:spLocks noChangeArrowheads="1"/>
          </p:cNvSpPr>
          <p:nvPr/>
        </p:nvSpPr>
        <p:spPr bwMode="auto">
          <a:xfrm>
            <a:off x="0" y="6858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6179" name="Rectangle 3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6180" name="Rectangle 36"/>
          <p:cNvSpPr>
            <a:spLocks noChangeArrowheads="1"/>
          </p:cNvSpPr>
          <p:nvPr/>
        </p:nvSpPr>
        <p:spPr bwMode="auto">
          <a:xfrm>
            <a:off x="0" y="4476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6192" name="Rectangle 4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6191" name="Object 47"/>
          <p:cNvGraphicFramePr>
            <a:graphicFrameLocks noChangeAspect="1"/>
          </p:cNvGraphicFramePr>
          <p:nvPr/>
        </p:nvGraphicFramePr>
        <p:xfrm>
          <a:off x="457200" y="4800600"/>
          <a:ext cx="2057400" cy="304800"/>
        </p:xfrm>
        <a:graphic>
          <a:graphicData uri="http://schemas.openxmlformats.org/presentationml/2006/ole">
            <p:oleObj spid="_x0000_s6191" name="Equation" r:id="rId3" imgW="1117115" imgH="203112" progId="Equation.3">
              <p:embed/>
            </p:oleObj>
          </a:graphicData>
        </a:graphic>
      </p:graphicFrame>
      <p:sp>
        <p:nvSpPr>
          <p:cNvPr id="6193" name="Rectangle 49"/>
          <p:cNvSpPr>
            <a:spLocks noChangeArrowheads="1"/>
          </p:cNvSpPr>
          <p:nvPr/>
        </p:nvSpPr>
        <p:spPr bwMode="auto">
          <a:xfrm>
            <a:off x="0" y="2000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6195" name="Rectangle 51"/>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6194" name="Object 50"/>
          <p:cNvGraphicFramePr>
            <a:graphicFrameLocks noChangeAspect="1"/>
          </p:cNvGraphicFramePr>
          <p:nvPr/>
        </p:nvGraphicFramePr>
        <p:xfrm>
          <a:off x="228600" y="3962400"/>
          <a:ext cx="3733800" cy="609600"/>
        </p:xfrm>
        <a:graphic>
          <a:graphicData uri="http://schemas.openxmlformats.org/presentationml/2006/ole">
            <p:oleObj spid="_x0000_s6194" name="Equation" r:id="rId4" imgW="2336800" imgH="406400" progId="Equation.3">
              <p:embed/>
            </p:oleObj>
          </a:graphicData>
        </a:graphic>
      </p:graphicFrame>
      <p:sp>
        <p:nvSpPr>
          <p:cNvPr id="6196" name="Rectangle 52"/>
          <p:cNvSpPr>
            <a:spLocks noChangeArrowheads="1"/>
          </p:cNvSpPr>
          <p:nvPr/>
        </p:nvSpPr>
        <p:spPr bwMode="auto">
          <a:xfrm>
            <a:off x="0" y="4095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Tree>
  </p:cSld>
  <p:clrMapOvr>
    <a:masterClrMapping/>
  </p:clrMapOvr>
  <p:transition advTm="109282"/>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8763000" cy="6477000"/>
          </a:xfrm>
        </p:spPr>
        <p:txBody>
          <a:bodyPr>
            <a:noAutofit/>
          </a:bodyPr>
          <a:lstStyle/>
          <a:p>
            <a:pPr algn="just" rtl="1">
              <a:lnSpc>
                <a:spcPct val="200000"/>
              </a:lnSpc>
            </a:pPr>
            <a:r>
              <a:rPr lang="en-US" sz="2000" b="1" dirty="0" smtClean="0">
                <a:solidFill>
                  <a:srgbClr val="00B0F0"/>
                </a:solidFill>
              </a:rPr>
              <a:t>     </a:t>
            </a:r>
            <a:r>
              <a:rPr lang="ar-SA" sz="2000" b="1" dirty="0" smtClean="0">
                <a:solidFill>
                  <a:srgbClr val="00B0F0"/>
                </a:solidFill>
              </a:rPr>
              <a:t>مثــــــــــال (2)  </a:t>
            </a:r>
            <a:r>
              <a:rPr lang="ar-IQ" sz="2000" b="1" dirty="0" smtClean="0">
                <a:solidFill>
                  <a:srgbClr val="00B0F0"/>
                </a:solidFill>
              </a:rPr>
              <a:t> </a:t>
            </a:r>
            <a:r>
              <a:rPr lang="en-US" sz="2000" b="1" dirty="0" smtClean="0">
                <a:solidFill>
                  <a:srgbClr val="00B0F0"/>
                </a:solidFill>
              </a:rPr>
              <a:t>:</a:t>
            </a:r>
          </a:p>
          <a:p>
            <a:pPr algn="just" rtl="1">
              <a:lnSpc>
                <a:spcPct val="150000"/>
              </a:lnSpc>
              <a:buNone/>
            </a:pPr>
            <a:r>
              <a:rPr lang="ar-SA" sz="1800" b="1" dirty="0" smtClean="0"/>
              <a:t>      في الشكل  المجاور إذا كانت المسافة </a:t>
            </a:r>
            <a:r>
              <a:rPr lang="en-US" sz="1800" b="1" dirty="0" err="1" smtClean="0"/>
              <a:t>ab</a:t>
            </a:r>
            <a:r>
              <a:rPr lang="ar-SA" sz="1800" b="1" dirty="0" smtClean="0"/>
              <a:t> تساوي   </a:t>
            </a:r>
            <a:r>
              <a:rPr lang="en-US" sz="1800" b="1" dirty="0" smtClean="0"/>
              <a:t>40cm</a:t>
            </a:r>
            <a:r>
              <a:rPr lang="ar-SA" sz="1800" b="1" dirty="0" smtClean="0"/>
              <a:t> والسرعة  </a:t>
            </a:r>
            <a:r>
              <a:rPr lang="en-US" sz="1800" b="1" dirty="0" smtClean="0"/>
              <a:t>v=1.2 m/sec</a:t>
            </a:r>
            <a:r>
              <a:rPr lang="ar-SA" sz="1800" b="1" dirty="0" smtClean="0"/>
              <a:t> وكانت </a:t>
            </a:r>
            <a:r>
              <a:rPr lang="en-US" sz="1800" b="1" dirty="0" smtClean="0"/>
              <a:t>B=2 T</a:t>
            </a:r>
            <a:r>
              <a:rPr lang="ar-SA" sz="1800" b="1" dirty="0" smtClean="0"/>
              <a:t>، فإذا كانت مقاومة الدائرة الكهربائية </a:t>
            </a:r>
            <a:r>
              <a:rPr lang="en-US" sz="1800" b="1" dirty="0" smtClean="0"/>
              <a:t>R=4 Ω </a:t>
            </a:r>
            <a:r>
              <a:rPr lang="ar-SA" sz="1800" b="1" dirty="0" smtClean="0"/>
              <a:t> وبقيت هذه المقاومة ثابتة دون تغيير.  جد كل من الـ ق.د.ك. المحتثة والتيار المحتث:  (1) إذا كانت </a:t>
            </a:r>
            <a:r>
              <a:rPr lang="en-US" sz="1800" b="1" dirty="0" smtClean="0"/>
              <a:t>B </a:t>
            </a:r>
            <a:r>
              <a:rPr lang="ar-SA" sz="1800" b="1" dirty="0" smtClean="0"/>
              <a:t> تؤثر بصورة عمودية على السطح.</a:t>
            </a:r>
            <a:endParaRPr lang="en-US" sz="1800" b="1" dirty="0" smtClean="0"/>
          </a:p>
          <a:p>
            <a:pPr algn="just" rtl="1">
              <a:lnSpc>
                <a:spcPct val="150000"/>
              </a:lnSpc>
            </a:pPr>
            <a:r>
              <a:rPr lang="ar-SA" sz="1800" b="1" dirty="0" smtClean="0"/>
              <a:t>(2) إذا كانت  </a:t>
            </a:r>
            <a:r>
              <a:rPr lang="en-US" sz="1800" b="1" dirty="0" smtClean="0"/>
              <a:t>B </a:t>
            </a:r>
            <a:r>
              <a:rPr lang="ar-SA" sz="1800" b="1" dirty="0" smtClean="0"/>
              <a:t> تؤثر بصورة عمودية على الموصل المتحرك</a:t>
            </a:r>
          </a:p>
          <a:p>
            <a:pPr algn="just" rtl="1">
              <a:lnSpc>
                <a:spcPct val="150000"/>
              </a:lnSpc>
            </a:pPr>
            <a:r>
              <a:rPr lang="ar-SA" sz="1800" b="1" dirty="0" smtClean="0"/>
              <a:t>  الإ أنها تميل بزاوية </a:t>
            </a:r>
            <a:r>
              <a:rPr lang="en-US" sz="1800" b="1" dirty="0" smtClean="0"/>
              <a:t>30</a:t>
            </a:r>
            <a:r>
              <a:rPr lang="en-US" sz="1800" b="1" baseline="30000" dirty="0" smtClean="0"/>
              <a:t>o</a:t>
            </a:r>
            <a:r>
              <a:rPr lang="en-US" sz="1800" b="1" dirty="0" smtClean="0"/>
              <a:t> </a:t>
            </a:r>
            <a:r>
              <a:rPr lang="ar-SA" sz="1800" b="1" dirty="0" smtClean="0"/>
              <a:t> مع العمود المقام على السطح.</a:t>
            </a:r>
            <a:endParaRPr lang="en-US" sz="1800" b="1" dirty="0" smtClean="0"/>
          </a:p>
          <a:p>
            <a:pPr algn="just" rtl="1">
              <a:lnSpc>
                <a:spcPct val="150000"/>
              </a:lnSpc>
            </a:pPr>
            <a:r>
              <a:rPr lang="ar-SA" sz="1800" b="1" dirty="0" smtClean="0"/>
              <a:t>(3) القدرة الضائعة في المقاومة.</a:t>
            </a:r>
            <a:endParaRPr lang="en-US" sz="1800" b="1" dirty="0" smtClean="0"/>
          </a:p>
          <a:p>
            <a:pPr algn="just" rtl="1">
              <a:lnSpc>
                <a:spcPct val="200000"/>
              </a:lnSpc>
            </a:pPr>
            <a:r>
              <a:rPr lang="ar-SA" sz="2000" b="1" dirty="0" smtClean="0">
                <a:solidFill>
                  <a:srgbClr val="00B0F0"/>
                </a:solidFill>
              </a:rPr>
              <a:t>الحــــــــــــــــــــل:</a:t>
            </a:r>
          </a:p>
          <a:p>
            <a:pPr algn="just" rtl="1">
              <a:lnSpc>
                <a:spcPct val="200000"/>
              </a:lnSpc>
            </a:pPr>
            <a:endParaRPr lang="en-US" sz="2000" b="1" dirty="0" smtClean="0">
              <a:solidFill>
                <a:srgbClr val="00B0F0"/>
              </a:solidFill>
            </a:endParaRPr>
          </a:p>
        </p:txBody>
      </p:sp>
      <p:sp>
        <p:nvSpPr>
          <p:cNvPr id="23564" name="Rectangle 12"/>
          <p:cNvSpPr>
            <a:spLocks noChangeArrowheads="1"/>
          </p:cNvSpPr>
          <p:nvPr/>
        </p:nvSpPr>
        <p:spPr bwMode="auto">
          <a:xfrm>
            <a:off x="0" y="8572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ar-IQ" sz="14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en-US" sz="9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6169" name="Rectangle 2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6170" name="Rectangle 26"/>
          <p:cNvSpPr>
            <a:spLocks noChangeArrowheads="1"/>
          </p:cNvSpPr>
          <p:nvPr/>
        </p:nvSpPr>
        <p:spPr bwMode="auto">
          <a:xfrm>
            <a:off x="0" y="6858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6179" name="Rectangle 3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6180" name="Rectangle 36"/>
          <p:cNvSpPr>
            <a:spLocks noChangeArrowheads="1"/>
          </p:cNvSpPr>
          <p:nvPr/>
        </p:nvSpPr>
        <p:spPr bwMode="auto">
          <a:xfrm>
            <a:off x="0" y="4476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6192" name="Rectangle 4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6193" name="Rectangle 49"/>
          <p:cNvSpPr>
            <a:spLocks noChangeArrowheads="1"/>
          </p:cNvSpPr>
          <p:nvPr/>
        </p:nvSpPr>
        <p:spPr bwMode="auto">
          <a:xfrm>
            <a:off x="0" y="2000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6195" name="Rectangle 51"/>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6196" name="Rectangle 52"/>
          <p:cNvSpPr>
            <a:spLocks noChangeArrowheads="1"/>
          </p:cNvSpPr>
          <p:nvPr/>
        </p:nvSpPr>
        <p:spPr bwMode="auto">
          <a:xfrm>
            <a:off x="0" y="4095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77156" name="Picture 4" descr="Scan0107"/>
          <p:cNvPicPr>
            <a:picLocks noChangeAspect="1" noChangeArrowheads="1"/>
          </p:cNvPicPr>
          <p:nvPr/>
        </p:nvPicPr>
        <p:blipFill>
          <a:blip r:embed="rId3"/>
          <a:srcRect/>
          <a:stretch>
            <a:fillRect/>
          </a:stretch>
        </p:blipFill>
        <p:spPr bwMode="auto">
          <a:xfrm>
            <a:off x="304800" y="1774825"/>
            <a:ext cx="2590800" cy="1501775"/>
          </a:xfrm>
          <a:prstGeom prst="rect">
            <a:avLst/>
          </a:prstGeom>
          <a:noFill/>
          <a:ln w="9525">
            <a:noFill/>
            <a:miter lim="800000"/>
            <a:headEnd/>
            <a:tailEnd/>
          </a:ln>
        </p:spPr>
      </p:pic>
      <p:sp>
        <p:nvSpPr>
          <p:cNvPr id="15" name="TextBox 14"/>
          <p:cNvSpPr txBox="1"/>
          <p:nvPr/>
        </p:nvSpPr>
        <p:spPr>
          <a:xfrm>
            <a:off x="5791200" y="4343400"/>
            <a:ext cx="2514600" cy="369332"/>
          </a:xfrm>
          <a:prstGeom prst="rect">
            <a:avLst/>
          </a:prstGeom>
          <a:noFill/>
        </p:spPr>
        <p:txBody>
          <a:bodyPr wrap="square" rtlCol="0">
            <a:spAutoFit/>
          </a:bodyPr>
          <a:lstStyle/>
          <a:p>
            <a:endParaRPr lang="en-US" dirty="0"/>
          </a:p>
        </p:txBody>
      </p:sp>
      <p:graphicFrame>
        <p:nvGraphicFramePr>
          <p:cNvPr id="177162" name="Object 10"/>
          <p:cNvGraphicFramePr>
            <a:graphicFrameLocks noChangeAspect="1"/>
          </p:cNvGraphicFramePr>
          <p:nvPr/>
        </p:nvGraphicFramePr>
        <p:xfrm>
          <a:off x="304800" y="3962400"/>
          <a:ext cx="3657600" cy="2590800"/>
        </p:xfrm>
        <a:graphic>
          <a:graphicData uri="http://schemas.openxmlformats.org/presentationml/2006/ole">
            <p:oleObj spid="_x0000_s177162" name="Equation" r:id="rId4" imgW="2158920" imgH="1536480" progId="Equation.3">
              <p:embed/>
            </p:oleObj>
          </a:graphicData>
        </a:graphic>
      </p:graphicFrame>
      <p:graphicFrame>
        <p:nvGraphicFramePr>
          <p:cNvPr id="177163" name="Object 11"/>
          <p:cNvGraphicFramePr>
            <a:graphicFrameLocks noChangeAspect="1"/>
          </p:cNvGraphicFramePr>
          <p:nvPr/>
        </p:nvGraphicFramePr>
        <p:xfrm>
          <a:off x="4876800" y="4016324"/>
          <a:ext cx="3581400" cy="2438400"/>
        </p:xfrm>
        <a:graphic>
          <a:graphicData uri="http://schemas.openxmlformats.org/presentationml/2006/ole">
            <p:oleObj spid="_x0000_s177163" name="Equation" r:id="rId5" imgW="1841400" imgH="1320480" progId="Equation.3">
              <p:embed/>
            </p:oleObj>
          </a:graphicData>
        </a:graphic>
      </p:graphicFrame>
      <p:cxnSp>
        <p:nvCxnSpPr>
          <p:cNvPr id="29" name="Straight Connector 28"/>
          <p:cNvCxnSpPr/>
          <p:nvPr/>
        </p:nvCxnSpPr>
        <p:spPr>
          <a:xfrm rot="10800000">
            <a:off x="0" y="3926056"/>
            <a:ext cx="9144000" cy="1588"/>
          </a:xfrm>
          <a:prstGeom prst="line">
            <a:avLst/>
          </a:prstGeom>
        </p:spPr>
        <p:style>
          <a:lnRef idx="1">
            <a:schemeClr val="dk1"/>
          </a:lnRef>
          <a:fillRef idx="0">
            <a:schemeClr val="dk1"/>
          </a:fillRef>
          <a:effectRef idx="0">
            <a:schemeClr val="dk1"/>
          </a:effectRef>
          <a:fontRef idx="minor">
            <a:schemeClr val="tx1"/>
          </a:fontRef>
        </p:style>
      </p:cxnSp>
      <p:cxnSp>
        <p:nvCxnSpPr>
          <p:cNvPr id="31" name="Straight Connector 30"/>
          <p:cNvCxnSpPr/>
          <p:nvPr/>
        </p:nvCxnSpPr>
        <p:spPr>
          <a:xfrm rot="5400000">
            <a:off x="2971800" y="5410200"/>
            <a:ext cx="2895600" cy="1588"/>
          </a:xfrm>
          <a:prstGeom prst="line">
            <a:avLst/>
          </a:prstGeom>
        </p:spPr>
        <p:style>
          <a:lnRef idx="2">
            <a:schemeClr val="dk1"/>
          </a:lnRef>
          <a:fillRef idx="0">
            <a:schemeClr val="dk1"/>
          </a:fillRef>
          <a:effectRef idx="1">
            <a:schemeClr val="dk1"/>
          </a:effectRef>
          <a:fontRef idx="minor">
            <a:schemeClr val="tx1"/>
          </a:fontRef>
        </p:style>
      </p:cxnSp>
    </p:spTree>
  </p:cSld>
  <p:clrMapOvr>
    <a:masterClrMapping/>
  </p:clrMapOvr>
  <p:transition advTm="162656"/>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1699</TotalTime>
  <Words>654</Words>
  <Application>Microsoft Office PowerPoint</Application>
  <PresentationFormat>On-screen Show (4:3)</PresentationFormat>
  <Paragraphs>84</Paragraphs>
  <Slides>11</Slides>
  <Notes>5</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11</vt:i4>
      </vt:variant>
    </vt:vector>
  </HeadingPairs>
  <TitlesOfParts>
    <vt:vector size="13" baseType="lpstr">
      <vt:lpstr>Office Theme</vt:lpstr>
      <vt:lpstr>Equation</vt:lpstr>
      <vt:lpstr>Welcome</vt:lpstr>
      <vt:lpstr>الفصل الثالث  Chapter Three           الحث الكهرومغناطيسي   Electromagnetic Induction   Sequence:12</vt:lpstr>
      <vt:lpstr>المقدمة</vt:lpstr>
      <vt:lpstr>حساب الـ ق د ك المحتثة في سلك موصل EMF Induced in a Moving Conductor</vt:lpstr>
      <vt:lpstr>Slide 5</vt:lpstr>
      <vt:lpstr>Slide 6</vt:lpstr>
      <vt:lpstr>Slide 7</vt:lpstr>
      <vt:lpstr>Slide 8</vt:lpstr>
      <vt:lpstr>Slide 9</vt:lpstr>
      <vt:lpstr>Slide 10</vt:lpstr>
      <vt:lpstr>Start Formative Assessment</vt:lpstr>
    </vt:vector>
  </TitlesOfParts>
  <Company>USER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dc:title>
  <dc:creator>USER</dc:creator>
  <cp:lastModifiedBy>USER</cp:lastModifiedBy>
  <cp:revision>266</cp:revision>
  <dcterms:created xsi:type="dcterms:W3CDTF">2013-05-25T20:00:32Z</dcterms:created>
  <dcterms:modified xsi:type="dcterms:W3CDTF">2013-09-15T07:45:22Z</dcterms:modified>
</cp:coreProperties>
</file>